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7" r:id="rId5"/>
    <p:sldId id="259" r:id="rId6"/>
    <p:sldId id="268" r:id="rId7"/>
    <p:sldId id="260" r:id="rId8"/>
    <p:sldId id="261" r:id="rId9"/>
    <p:sldId id="262" r:id="rId10"/>
    <p:sldId id="263" r:id="rId11"/>
    <p:sldId id="264" r:id="rId12"/>
    <p:sldId id="265" r:id="rId13"/>
    <p:sldId id="266" r:id="rId14"/>
    <p:sldId id="269" r:id="rId15"/>
    <p:sldId id="270" r:id="rId16"/>
    <p:sldId id="273" r:id="rId17"/>
    <p:sldId id="271" r:id="rId18"/>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F527FB87-1163-417C-9A41-3C65172593F6}" type="datetimeFigureOut">
              <a:rPr lang="es-CO" smtClean="0"/>
              <a:pPr/>
              <a:t>27/04/2011</a:t>
            </a:fld>
            <a:endParaRPr lang="es-CO"/>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CO"/>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8ED20C3F-DB88-43BC-BCBB-C6FD72564093}" type="slidenum">
              <a:rPr lang="es-CO" smtClean="0"/>
              <a:pPr/>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527FB87-1163-417C-9A41-3C65172593F6}" type="datetimeFigureOut">
              <a:rPr lang="es-CO" smtClean="0"/>
              <a:pPr/>
              <a:t>27/04/2011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ED20C3F-DB88-43BC-BCBB-C6FD72564093}"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527FB87-1163-417C-9A41-3C65172593F6}" type="datetimeFigureOut">
              <a:rPr lang="es-CO" smtClean="0"/>
              <a:pPr/>
              <a:t>27/04/2011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8ED20C3F-DB88-43BC-BCBB-C6FD72564093}"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527FB87-1163-417C-9A41-3C65172593F6}" type="datetimeFigureOut">
              <a:rPr lang="es-CO" smtClean="0"/>
              <a:pPr/>
              <a:t>27/04/2011</a:t>
            </a:fld>
            <a:endParaRPr lang="es-CO"/>
          </a:p>
        </p:txBody>
      </p:sp>
      <p:sp>
        <p:nvSpPr>
          <p:cNvPr id="9" name="8 Marcador de número de diapositiva"/>
          <p:cNvSpPr>
            <a:spLocks noGrp="1"/>
          </p:cNvSpPr>
          <p:nvPr>
            <p:ph type="sldNum" sz="quarter" idx="15"/>
          </p:nvPr>
        </p:nvSpPr>
        <p:spPr/>
        <p:txBody>
          <a:bodyPr rtlCol="0"/>
          <a:lstStyle/>
          <a:p>
            <a:fld id="{8ED20C3F-DB88-43BC-BCBB-C6FD72564093}" type="slidenum">
              <a:rPr lang="es-CO" smtClean="0"/>
              <a:pPr/>
              <a:t>‹Nº›</a:t>
            </a:fld>
            <a:endParaRPr lang="es-CO"/>
          </a:p>
        </p:txBody>
      </p:sp>
      <p:sp>
        <p:nvSpPr>
          <p:cNvPr id="10" name="9 Marcador de pie de página"/>
          <p:cNvSpPr>
            <a:spLocks noGrp="1"/>
          </p:cNvSpPr>
          <p:nvPr>
            <p:ph type="ftr" sz="quarter" idx="16"/>
          </p:nvPr>
        </p:nvSpPr>
        <p:spPr/>
        <p:txBody>
          <a:bodyPr rtlCol="0"/>
          <a:lstStyle/>
          <a:p>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F527FB87-1163-417C-9A41-3C65172593F6}" type="datetimeFigureOut">
              <a:rPr lang="es-CO" smtClean="0"/>
              <a:pPr/>
              <a:t>27/04/2011</a:t>
            </a:fld>
            <a:endParaRPr lang="es-CO"/>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CO"/>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8ED20C3F-DB88-43BC-BCBB-C6FD72564093}" type="slidenum">
              <a:rPr lang="es-CO" smtClean="0"/>
              <a:pPr/>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527FB87-1163-417C-9A41-3C65172593F6}" type="datetimeFigureOut">
              <a:rPr lang="es-CO" smtClean="0"/>
              <a:pPr/>
              <a:t>27/04/2011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8ED20C3F-DB88-43BC-BCBB-C6FD72564093}" type="slidenum">
              <a:rPr lang="es-CO" smtClean="0"/>
              <a:pPr/>
              <a:t>‹Nº›</a:t>
            </a:fld>
            <a:endParaRPr lang="es-CO"/>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F527FB87-1163-417C-9A41-3C65172593F6}" type="datetimeFigureOut">
              <a:rPr lang="es-CO" smtClean="0"/>
              <a:pPr/>
              <a:t>27/04/2011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8ED20C3F-DB88-43BC-BCBB-C6FD72564093}" type="slidenum">
              <a:rPr lang="es-CO" smtClean="0"/>
              <a:pPr/>
              <a:t>‹Nº›</a:t>
            </a:fld>
            <a:endParaRPr lang="es-CO"/>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F527FB87-1163-417C-9A41-3C65172593F6}" type="datetimeFigureOut">
              <a:rPr lang="es-CO" smtClean="0"/>
              <a:pPr/>
              <a:t>27/04/2011</a:t>
            </a:fld>
            <a:endParaRPr lang="es-CO"/>
          </a:p>
        </p:txBody>
      </p:sp>
      <p:sp>
        <p:nvSpPr>
          <p:cNvPr id="7" name="6 Marcador de número de diapositiva"/>
          <p:cNvSpPr>
            <a:spLocks noGrp="1"/>
          </p:cNvSpPr>
          <p:nvPr>
            <p:ph type="sldNum" sz="quarter" idx="11"/>
          </p:nvPr>
        </p:nvSpPr>
        <p:spPr/>
        <p:txBody>
          <a:bodyPr rtlCol="0"/>
          <a:lstStyle/>
          <a:p>
            <a:fld id="{8ED20C3F-DB88-43BC-BCBB-C6FD72564093}" type="slidenum">
              <a:rPr lang="es-CO" smtClean="0"/>
              <a:pPr/>
              <a:t>‹Nº›</a:t>
            </a:fld>
            <a:endParaRPr lang="es-CO"/>
          </a:p>
        </p:txBody>
      </p:sp>
      <p:sp>
        <p:nvSpPr>
          <p:cNvPr id="8" name="7 Marcador de pie de página"/>
          <p:cNvSpPr>
            <a:spLocks noGrp="1"/>
          </p:cNvSpPr>
          <p:nvPr>
            <p:ph type="ftr" sz="quarter" idx="12"/>
          </p:nvPr>
        </p:nvSpPr>
        <p:spPr/>
        <p:txBody>
          <a:bodyPr rtlCol="0"/>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527FB87-1163-417C-9A41-3C65172593F6}" type="datetimeFigureOut">
              <a:rPr lang="es-CO" smtClean="0"/>
              <a:pPr/>
              <a:t>27/04/2011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8ED20C3F-DB88-43BC-BCBB-C6FD72564093}"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F527FB87-1163-417C-9A41-3C65172593F6}" type="datetimeFigureOut">
              <a:rPr lang="es-CO" smtClean="0"/>
              <a:pPr/>
              <a:t>27/04/2011</a:t>
            </a:fld>
            <a:endParaRPr lang="es-CO"/>
          </a:p>
        </p:txBody>
      </p:sp>
      <p:sp>
        <p:nvSpPr>
          <p:cNvPr id="22" name="21 Marcador de número de diapositiva"/>
          <p:cNvSpPr>
            <a:spLocks noGrp="1"/>
          </p:cNvSpPr>
          <p:nvPr>
            <p:ph type="sldNum" sz="quarter" idx="15"/>
          </p:nvPr>
        </p:nvSpPr>
        <p:spPr/>
        <p:txBody>
          <a:bodyPr rtlCol="0"/>
          <a:lstStyle/>
          <a:p>
            <a:fld id="{8ED20C3F-DB88-43BC-BCBB-C6FD72564093}" type="slidenum">
              <a:rPr lang="es-CO" smtClean="0"/>
              <a:pPr/>
              <a:t>‹Nº›</a:t>
            </a:fld>
            <a:endParaRPr lang="es-CO"/>
          </a:p>
        </p:txBody>
      </p:sp>
      <p:sp>
        <p:nvSpPr>
          <p:cNvPr id="23" name="22 Marcador de pie de página"/>
          <p:cNvSpPr>
            <a:spLocks noGrp="1"/>
          </p:cNvSpPr>
          <p:nvPr>
            <p:ph type="ftr" sz="quarter" idx="16"/>
          </p:nvPr>
        </p:nvSpPr>
        <p:spPr/>
        <p:txBody>
          <a:bodyPr rtlCol="0"/>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F527FB87-1163-417C-9A41-3C65172593F6}" type="datetimeFigureOut">
              <a:rPr lang="es-CO" smtClean="0"/>
              <a:pPr/>
              <a:t>27/04/2011</a:t>
            </a:fld>
            <a:endParaRPr lang="es-CO"/>
          </a:p>
        </p:txBody>
      </p:sp>
      <p:sp>
        <p:nvSpPr>
          <p:cNvPr id="18" name="17 Marcador de número de diapositiva"/>
          <p:cNvSpPr>
            <a:spLocks noGrp="1"/>
          </p:cNvSpPr>
          <p:nvPr>
            <p:ph type="sldNum" sz="quarter" idx="11"/>
          </p:nvPr>
        </p:nvSpPr>
        <p:spPr/>
        <p:txBody>
          <a:bodyPr rtlCol="0"/>
          <a:lstStyle/>
          <a:p>
            <a:fld id="{8ED20C3F-DB88-43BC-BCBB-C6FD72564093}" type="slidenum">
              <a:rPr lang="es-CO" smtClean="0"/>
              <a:pPr/>
              <a:t>‹Nº›</a:t>
            </a:fld>
            <a:endParaRPr lang="es-CO"/>
          </a:p>
        </p:txBody>
      </p:sp>
      <p:sp>
        <p:nvSpPr>
          <p:cNvPr id="21" name="20 Marcador de pie de página"/>
          <p:cNvSpPr>
            <a:spLocks noGrp="1"/>
          </p:cNvSpPr>
          <p:nvPr>
            <p:ph type="ftr" sz="quarter" idx="12"/>
          </p:nvPr>
        </p:nvSpPr>
        <p:spPr/>
        <p:txBody>
          <a:bodyPr rtlCol="0"/>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527FB87-1163-417C-9A41-3C65172593F6}" type="datetimeFigureOut">
              <a:rPr lang="es-CO" smtClean="0"/>
              <a:pPr/>
              <a:t>27/04/2011</a:t>
            </a:fld>
            <a:endParaRPr lang="es-CO"/>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CO"/>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ED20C3F-DB88-43BC-BCBB-C6FD72564093}"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475656" y="2348880"/>
            <a:ext cx="7668344" cy="1296144"/>
          </a:xfrm>
        </p:spPr>
        <p:txBody>
          <a:bodyPr>
            <a:normAutofit/>
          </a:bodyPr>
          <a:lstStyle/>
          <a:p>
            <a:r>
              <a:rPr lang="es-CO" sz="4800" dirty="0" smtClean="0">
                <a:solidFill>
                  <a:schemeClr val="accent6">
                    <a:lumMod val="75000"/>
                  </a:schemeClr>
                </a:solidFill>
                <a:latin typeface="Algerian" pitchFamily="82" charset="0"/>
              </a:rPr>
              <a:t>DIAGRAMA</a:t>
            </a:r>
            <a:r>
              <a:rPr lang="es-CO" sz="4800" dirty="0" smtClean="0">
                <a:latin typeface="Algerian" pitchFamily="82" charset="0"/>
              </a:rPr>
              <a:t> </a:t>
            </a:r>
            <a:r>
              <a:rPr lang="es-CO" sz="4800" dirty="0" smtClean="0">
                <a:solidFill>
                  <a:schemeClr val="accent6">
                    <a:lumMod val="75000"/>
                  </a:schemeClr>
                </a:solidFill>
                <a:latin typeface="Algerian" pitchFamily="82" charset="0"/>
              </a:rPr>
              <a:t>DE</a:t>
            </a:r>
            <a:r>
              <a:rPr lang="es-CO" sz="4800" dirty="0" smtClean="0">
                <a:latin typeface="Algerian" pitchFamily="82" charset="0"/>
              </a:rPr>
              <a:t> </a:t>
            </a:r>
            <a:r>
              <a:rPr lang="es-CO" sz="4800" dirty="0" smtClean="0">
                <a:solidFill>
                  <a:schemeClr val="accent6">
                    <a:lumMod val="75000"/>
                  </a:schemeClr>
                </a:solidFill>
                <a:latin typeface="Algerian" pitchFamily="82" charset="0"/>
              </a:rPr>
              <a:t>ESTADO</a:t>
            </a:r>
            <a:endParaRPr lang="es-CO" sz="4800" dirty="0">
              <a:solidFill>
                <a:schemeClr val="accent6">
                  <a:lumMod val="75000"/>
                </a:schemeClr>
              </a:solidFill>
              <a:latin typeface="Algerian" pitchFamily="82" charset="0"/>
            </a:endParaRPr>
          </a:p>
        </p:txBody>
      </p:sp>
    </p:spTree>
  </p:cSld>
  <p:clrMapOvr>
    <a:masterClrMapping/>
  </p:clrMapOvr>
  <p:transition>
    <p:dissolv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286000" y="764704"/>
            <a:ext cx="6172200" cy="5610218"/>
          </a:xfrm>
        </p:spPr>
        <p:txBody>
          <a:bodyPr/>
          <a:lstStyle/>
          <a:p>
            <a:r>
              <a:rPr lang="es-ES" sz="2400" b="0" dirty="0" smtClean="0">
                <a:latin typeface="Arial" pitchFamily="34" charset="0"/>
                <a:cs typeface="Arial" pitchFamily="34" charset="0"/>
              </a:rPr>
              <a:t>En UML, los estados se representan mediante óvalos. Las transiciones se representan mediante flechas con el nombre del evento respectivo. Se acostumbra poner un estado inicial (círculo negro). Por ejemplo</a:t>
            </a:r>
            <a:r>
              <a:rPr lang="es-ES" sz="2400" dirty="0" smtClean="0"/>
              <a:t>:</a:t>
            </a:r>
            <a:endParaRPr lang="es-CO" sz="2400" dirty="0" smtClean="0"/>
          </a:p>
          <a:p>
            <a:endParaRPr lang="es-CO" dirty="0"/>
          </a:p>
        </p:txBody>
      </p:sp>
      <p:pic>
        <p:nvPicPr>
          <p:cNvPr id="4" name="3 Imagen" descr="img29d"/>
          <p:cNvPicPr/>
          <p:nvPr/>
        </p:nvPicPr>
        <p:blipFill>
          <a:blip r:embed="rId2" cstate="print"/>
          <a:srcRect/>
          <a:stretch>
            <a:fillRect/>
          </a:stretch>
        </p:blipFill>
        <p:spPr bwMode="auto">
          <a:xfrm>
            <a:off x="2411760" y="3212976"/>
            <a:ext cx="6048672" cy="2952328"/>
          </a:xfrm>
          <a:prstGeom prst="rect">
            <a:avLst/>
          </a:prstGeom>
          <a:noFill/>
          <a:ln w="9525">
            <a:noFill/>
            <a:miter lim="800000"/>
            <a:headEnd/>
            <a:tailEnd/>
          </a:ln>
        </p:spPr>
      </p:pic>
    </p:spTree>
  </p:cSld>
  <p:clrMapOvr>
    <a:masterClrMapping/>
  </p:clrMapOvr>
  <p:transition>
    <p:circl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286000" y="476672"/>
            <a:ext cx="6172200" cy="5898250"/>
          </a:xfrm>
        </p:spPr>
        <p:txBody>
          <a:bodyPr/>
          <a:lstStyle/>
          <a:p>
            <a:r>
              <a:rPr lang="es-ES" sz="2400" b="0" dirty="0" smtClean="0">
                <a:latin typeface="Arial" pitchFamily="34" charset="0"/>
                <a:cs typeface="Arial" pitchFamily="34" charset="0"/>
              </a:rPr>
              <a:t>Un diagrama de estado que describe los eventos globales del sistema y su secuencia en un caso de uso es un diagrama de estado para casos de uso. Por ejemplo, una versión simplificada del diagrama de estados para el caso de uso comprar Productos es el siguiente</a:t>
            </a:r>
            <a:r>
              <a:rPr lang="es-ES" sz="2400" dirty="0" smtClean="0"/>
              <a:t>:</a:t>
            </a:r>
            <a:endParaRPr lang="es-CO" sz="2400" dirty="0" smtClean="0"/>
          </a:p>
          <a:p>
            <a:endParaRPr lang="es-CO" dirty="0"/>
          </a:p>
        </p:txBody>
      </p:sp>
      <p:pic>
        <p:nvPicPr>
          <p:cNvPr id="4" name="3 Imagen" descr="img29e"/>
          <p:cNvPicPr/>
          <p:nvPr/>
        </p:nvPicPr>
        <p:blipFill>
          <a:blip r:embed="rId2" cstate="print"/>
          <a:srcRect/>
          <a:stretch>
            <a:fillRect/>
          </a:stretch>
        </p:blipFill>
        <p:spPr bwMode="auto">
          <a:xfrm>
            <a:off x="2267744" y="3356992"/>
            <a:ext cx="6408712" cy="2994273"/>
          </a:xfrm>
          <a:prstGeom prst="rect">
            <a:avLst/>
          </a:prstGeom>
          <a:noFill/>
          <a:ln w="9525">
            <a:noFill/>
            <a:miter lim="800000"/>
            <a:headEnd/>
            <a:tailEnd/>
          </a:ln>
        </p:spPr>
      </p:pic>
    </p:spTree>
  </p:cSld>
  <p:clrMapOvr>
    <a:masterClrMapping/>
  </p:clrMapOvr>
  <p:transition>
    <p:newsfla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subTitle" idx="1"/>
          </p:nvPr>
        </p:nvSpPr>
        <p:spPr>
          <a:xfrm>
            <a:off x="2286000" y="260350"/>
            <a:ext cx="6172200" cy="6115050"/>
          </a:xfrm>
        </p:spPr>
        <p:txBody>
          <a:bodyPr>
            <a:normAutofit/>
          </a:bodyPr>
          <a:lstStyle/>
          <a:p>
            <a:r>
              <a:rPr lang="es-ES" sz="2400" b="0" dirty="0" smtClean="0">
                <a:latin typeface="Arial" pitchFamily="34" charset="0"/>
                <a:cs typeface="Arial" pitchFamily="34" charset="0"/>
              </a:rPr>
              <a:t>Una transición puede tener una </a:t>
            </a:r>
            <a:r>
              <a:rPr lang="es-ES" sz="2400" b="0" i="1" dirty="0" smtClean="0">
                <a:latin typeface="Arial" pitchFamily="34" charset="0"/>
                <a:cs typeface="Arial" pitchFamily="34" charset="0"/>
              </a:rPr>
              <a:t>protección condicional</a:t>
            </a:r>
            <a:r>
              <a:rPr lang="es-ES" sz="2400" b="0" dirty="0" smtClean="0">
                <a:latin typeface="Arial" pitchFamily="34" charset="0"/>
                <a:cs typeface="Arial" pitchFamily="34" charset="0"/>
              </a:rPr>
              <a:t>, o prueba booleana, que permite pasar al siguiente estado solamente si esta protección es válida. Estas protecciones se colocan entre paréntesis debajo de los eventos (ver validación del usuario al descolgar el auricular, en la siguiente figura). También se pueden tener sub-estados anidados</a:t>
            </a:r>
            <a:r>
              <a:rPr lang="es-ES" sz="2400" dirty="0" smtClean="0"/>
              <a:t>.</a:t>
            </a:r>
            <a:endParaRPr lang="es-CO" sz="2400" dirty="0"/>
          </a:p>
        </p:txBody>
      </p:sp>
      <p:pic>
        <p:nvPicPr>
          <p:cNvPr id="5" name="4 Imagen" descr="img29g"/>
          <p:cNvPicPr/>
          <p:nvPr/>
        </p:nvPicPr>
        <p:blipFill>
          <a:blip r:embed="rId2" cstate="print"/>
          <a:srcRect/>
          <a:stretch>
            <a:fillRect/>
          </a:stretch>
        </p:blipFill>
        <p:spPr bwMode="auto">
          <a:xfrm>
            <a:off x="2195736" y="3573016"/>
            <a:ext cx="6264696" cy="3024336"/>
          </a:xfrm>
          <a:prstGeom prst="rect">
            <a:avLst/>
          </a:prstGeom>
          <a:noFill/>
          <a:ln w="9525">
            <a:noFill/>
            <a:miter lim="800000"/>
            <a:headEnd/>
            <a:tailEnd/>
          </a:ln>
        </p:spPr>
      </p:pic>
    </p:spTree>
  </p:cSld>
  <p:clrMapOvr>
    <a:masterClrMapping/>
  </p:clrMapOvr>
  <p:transition>
    <p:cover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051720" y="332656"/>
            <a:ext cx="6172200" cy="6114274"/>
          </a:xfrm>
        </p:spPr>
        <p:txBody>
          <a:bodyPr/>
          <a:lstStyle/>
          <a:p>
            <a:r>
              <a:rPr lang="es-ES" sz="2400" b="0" dirty="0" smtClean="0">
                <a:latin typeface="Arial" pitchFamily="34" charset="0"/>
                <a:cs typeface="Arial" pitchFamily="34" charset="0"/>
              </a:rPr>
              <a:t>En la siguiente figura tenemos un diagrama de estado para un ascensor, donde se combinan los estados con las transiciones simples</a:t>
            </a:r>
            <a:r>
              <a:rPr lang="es-ES" sz="2400" dirty="0" smtClean="0"/>
              <a:t>.</a:t>
            </a:r>
            <a:endParaRPr lang="es-CO" sz="2400" dirty="0" smtClean="0"/>
          </a:p>
          <a:p>
            <a:endParaRPr lang="es-CO" dirty="0"/>
          </a:p>
        </p:txBody>
      </p:sp>
      <p:pic>
        <p:nvPicPr>
          <p:cNvPr id="4" name="3 Imagen"/>
          <p:cNvPicPr/>
          <p:nvPr/>
        </p:nvPicPr>
        <p:blipFill>
          <a:blip r:embed="rId2" cstate="print"/>
          <a:srcRect/>
          <a:stretch>
            <a:fillRect/>
          </a:stretch>
        </p:blipFill>
        <p:spPr bwMode="auto">
          <a:xfrm>
            <a:off x="1871662" y="2204864"/>
            <a:ext cx="6444754" cy="3816424"/>
          </a:xfrm>
          <a:prstGeom prst="rect">
            <a:avLst/>
          </a:prstGeom>
          <a:noFill/>
          <a:ln w="9525">
            <a:noFill/>
            <a:miter lim="800000"/>
            <a:headEnd/>
            <a:tailEnd/>
          </a:ln>
        </p:spPr>
      </p:pic>
    </p:spTree>
  </p:cSld>
  <p:clrMapOvr>
    <a:masterClrMapping/>
  </p:clrMapOvr>
  <p:transition>
    <p:plus/>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subTitle" idx="1"/>
          </p:nvPr>
        </p:nvSpPr>
        <p:spPr>
          <a:xfrm>
            <a:off x="683568" y="908720"/>
            <a:ext cx="7774632" cy="3528392"/>
          </a:xfrm>
        </p:spPr>
        <p:txBody>
          <a:bodyPr/>
          <a:lstStyle/>
          <a:p>
            <a:r>
              <a:rPr lang="es-ES" sz="6000" dirty="0" smtClean="0">
                <a:solidFill>
                  <a:schemeClr val="accent6">
                    <a:lumMod val="75000"/>
                  </a:schemeClr>
                </a:solidFill>
                <a:latin typeface="Arial" pitchFamily="34" charset="0"/>
                <a:cs typeface="Arial" pitchFamily="34" charset="0"/>
              </a:rPr>
              <a:t>Ejemplo diagrama de estado de una llamada:</a:t>
            </a:r>
            <a:endParaRPr lang="es-CO" sz="6000" dirty="0" smtClean="0">
              <a:solidFill>
                <a:schemeClr val="accent6">
                  <a:lumMod val="75000"/>
                </a:schemeClr>
              </a:solidFill>
              <a:latin typeface="Arial" pitchFamily="34" charset="0"/>
              <a:cs typeface="Arial" pitchFamily="34" charset="0"/>
            </a:endParaRPr>
          </a:p>
          <a:p>
            <a:endParaRPr lang="es-CO" dirty="0"/>
          </a:p>
        </p:txBody>
      </p:sp>
    </p:spTree>
  </p:cSld>
  <p:clrMapOvr>
    <a:masterClrMapping/>
  </p:clrMapOvr>
  <p:transition>
    <p:pull dir="l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subTitle" idx="1"/>
          </p:nvPr>
        </p:nvSpPr>
        <p:spPr>
          <a:xfrm>
            <a:off x="2286000" y="333375"/>
            <a:ext cx="6172200" cy="6042025"/>
          </a:xfrm>
        </p:spPr>
        <p:txBody>
          <a:bodyPr/>
          <a:lstStyle/>
          <a:p>
            <a:endParaRPr lang="es-CO" dirty="0"/>
          </a:p>
        </p:txBody>
      </p:sp>
      <p:pic>
        <p:nvPicPr>
          <p:cNvPr id="6" name="4 Imagen" descr="llamada2.GIF"/>
          <p:cNvPicPr/>
          <p:nvPr/>
        </p:nvPicPr>
        <p:blipFill>
          <a:blip r:embed="rId2" cstate="print"/>
          <a:stretch>
            <a:fillRect/>
          </a:stretch>
        </p:blipFill>
        <p:spPr>
          <a:xfrm>
            <a:off x="1835697" y="0"/>
            <a:ext cx="7128792" cy="6525344"/>
          </a:xfrm>
          <a:prstGeom prst="rect">
            <a:avLst/>
          </a:prstGeom>
        </p:spPr>
      </p:pic>
    </p:spTree>
  </p:cSld>
  <p:clrMapOvr>
    <a:masterClrMapping/>
  </p:clrMapOvr>
  <p:transition>
    <p:zoom dir="in"/>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642910" y="428604"/>
            <a:ext cx="7286676" cy="5447645"/>
          </a:xfrm>
          <a:prstGeom prst="rect">
            <a:avLst/>
          </a:prstGeom>
          <a:noFill/>
        </p:spPr>
        <p:txBody>
          <a:bodyPr wrap="square" rtlCol="0">
            <a:spAutoFit/>
          </a:bodyPr>
          <a:lstStyle/>
          <a:p>
            <a:pPr algn="ctr"/>
            <a:r>
              <a:rPr lang="es-ES" sz="2400" b="1" dirty="0" smtClean="0">
                <a:solidFill>
                  <a:schemeClr val="accent1"/>
                </a:solidFill>
              </a:rPr>
              <a:t>CONCLUSIÓN</a:t>
            </a:r>
            <a:endParaRPr lang="es-ES" sz="2400" dirty="0" smtClean="0">
              <a:solidFill>
                <a:schemeClr val="accent1"/>
              </a:solidFill>
            </a:endParaRPr>
          </a:p>
          <a:p>
            <a:pPr algn="ctr"/>
            <a:r>
              <a:rPr lang="es-ES" sz="2400" dirty="0" smtClean="0">
                <a:solidFill>
                  <a:schemeClr val="accent1"/>
                </a:solidFill>
              </a:rPr>
              <a:t> </a:t>
            </a:r>
          </a:p>
          <a:p>
            <a:r>
              <a:rPr lang="es-ES" dirty="0" smtClean="0"/>
              <a:t> </a:t>
            </a:r>
          </a:p>
          <a:p>
            <a:r>
              <a:rPr lang="es-ES" sz="2400" dirty="0" smtClean="0">
                <a:solidFill>
                  <a:schemeClr val="tx2"/>
                </a:solidFill>
                <a:latin typeface="Arial" pitchFamily="34" charset="0"/>
                <a:cs typeface="Arial" pitchFamily="34" charset="0"/>
              </a:rPr>
              <a:t>Un Diagrama de Estados sirve para mostrar una secuencia de estados por los que pasa ya sea un caso de uso, un objeto a lo largo de su vida, o todo el sistema. El diagrama indica los eventos que causan que un estado cambie a otro y cuáles son las respuestas y acciones que genera este.</a:t>
            </a:r>
          </a:p>
          <a:p>
            <a:endParaRPr lang="es-ES" sz="2400" dirty="0" smtClean="0">
              <a:solidFill>
                <a:schemeClr val="tx2"/>
              </a:solidFill>
              <a:latin typeface="Arial" pitchFamily="34" charset="0"/>
              <a:cs typeface="Arial" pitchFamily="34" charset="0"/>
            </a:endParaRPr>
          </a:p>
          <a:p>
            <a:r>
              <a:rPr lang="es-ES" sz="2400" dirty="0" smtClean="0">
                <a:solidFill>
                  <a:schemeClr val="tx2"/>
                </a:solidFill>
                <a:latin typeface="Arial" pitchFamily="34" charset="0"/>
                <a:cs typeface="Arial" pitchFamily="34" charset="0"/>
              </a:rPr>
              <a:t>El diagrama de estado se utiliza normalmente para describir objetos del dominio del usuario y se documenta por lo general en la etapa de análisis.</a:t>
            </a:r>
          </a:p>
          <a:p>
            <a:endParaRPr lang="es-ES" sz="2400" dirty="0" smtClean="0">
              <a:solidFill>
                <a:schemeClr val="tx2"/>
              </a:solidFill>
              <a:latin typeface="Arial" pitchFamily="34" charset="0"/>
              <a:cs typeface="Arial" pitchFamily="34" charset="0"/>
            </a:endParaRPr>
          </a:p>
          <a:p>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286000" y="2348880"/>
            <a:ext cx="6172200" cy="4026042"/>
          </a:xfrm>
        </p:spPr>
        <p:txBody>
          <a:bodyPr>
            <a:normAutofit/>
          </a:bodyPr>
          <a:lstStyle/>
          <a:p>
            <a:r>
              <a:rPr lang="es-CO" sz="8000" dirty="0" smtClean="0">
                <a:solidFill>
                  <a:schemeClr val="accent6">
                    <a:lumMod val="75000"/>
                  </a:schemeClr>
                </a:solidFill>
                <a:latin typeface="Arial" pitchFamily="34" charset="0"/>
                <a:cs typeface="Arial" pitchFamily="34" charset="0"/>
              </a:rPr>
              <a:t>GRACIAS</a:t>
            </a:r>
            <a:endParaRPr lang="es-CO" sz="8000" dirty="0">
              <a:solidFill>
                <a:schemeClr val="accent6">
                  <a:lumMod val="75000"/>
                </a:schemeClr>
              </a:solidFill>
              <a:latin typeface="Arial" pitchFamily="34" charset="0"/>
              <a:cs typeface="Arial" pitchFamily="34" charset="0"/>
            </a:endParaRPr>
          </a:p>
        </p:txBody>
      </p:sp>
    </p:spTree>
  </p:cSld>
  <p:clrMapOvr>
    <a:masterClrMapping/>
  </p:clrMapOvr>
  <p:transition>
    <p:diamon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67744" y="836712"/>
            <a:ext cx="6264696" cy="4680520"/>
          </a:xfrm>
        </p:spPr>
        <p:txBody>
          <a:bodyPr>
            <a:normAutofit/>
          </a:bodyPr>
          <a:lstStyle/>
          <a:p>
            <a:r>
              <a:rPr lang="es-CO" sz="4000" dirty="0" smtClean="0"/>
              <a:t>  PRESENTADO POR:</a:t>
            </a:r>
            <a:r>
              <a:rPr lang="es-CO" dirty="0" smtClean="0"/>
              <a:t/>
            </a:r>
            <a:br>
              <a:rPr lang="es-CO" dirty="0" smtClean="0"/>
            </a:br>
            <a:r>
              <a:rPr lang="es-CO" dirty="0" smtClean="0"/>
              <a:t/>
            </a:r>
            <a:br>
              <a:rPr lang="es-CO" dirty="0" smtClean="0"/>
            </a:br>
            <a:r>
              <a:rPr lang="es-CO" dirty="0" smtClean="0"/>
              <a:t>    LAURA IRENE RAMOS </a:t>
            </a:r>
            <a:br>
              <a:rPr lang="es-CO" dirty="0" smtClean="0"/>
            </a:br>
            <a:r>
              <a:rPr lang="es-CO" dirty="0" smtClean="0"/>
              <a:t>    LINDA CAROLINA PEREZ </a:t>
            </a:r>
            <a:br>
              <a:rPr lang="es-CO" dirty="0" smtClean="0"/>
            </a:br>
            <a:r>
              <a:rPr lang="es-CO" dirty="0" smtClean="0"/>
              <a:t>    FREDY HERRERA</a:t>
            </a:r>
            <a:br>
              <a:rPr lang="es-CO" dirty="0" smtClean="0"/>
            </a:br>
            <a:r>
              <a:rPr lang="es-CO" dirty="0" smtClean="0"/>
              <a:t/>
            </a:r>
            <a:br>
              <a:rPr lang="es-CO" dirty="0" smtClean="0"/>
            </a:br>
            <a:r>
              <a:rPr lang="es-CO" dirty="0" smtClean="0"/>
              <a:t>         METODOLOGIA            ORIENTADA A OBJETOS</a:t>
            </a:r>
            <a:endParaRPr lang="es-CO" dirty="0"/>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286000" y="620688"/>
            <a:ext cx="6172200" cy="864096"/>
          </a:xfrm>
        </p:spPr>
        <p:txBody>
          <a:bodyPr/>
          <a:lstStyle/>
          <a:p>
            <a:r>
              <a:rPr lang="es-CO" dirty="0" smtClean="0"/>
              <a:t>   </a:t>
            </a:r>
            <a:r>
              <a:rPr lang="es-CO" dirty="0" smtClean="0">
                <a:solidFill>
                  <a:schemeClr val="accent6">
                    <a:lumMod val="75000"/>
                  </a:schemeClr>
                </a:solidFill>
              </a:rPr>
              <a:t>DIAGRAMA DE ESTADO </a:t>
            </a:r>
            <a:endParaRPr lang="es-CO" dirty="0">
              <a:solidFill>
                <a:schemeClr val="accent6">
                  <a:lumMod val="75000"/>
                </a:schemeClr>
              </a:solidFill>
            </a:endParaRPr>
          </a:p>
        </p:txBody>
      </p:sp>
      <p:sp>
        <p:nvSpPr>
          <p:cNvPr id="3" name="2 Subtítulo"/>
          <p:cNvSpPr>
            <a:spLocks noGrp="1"/>
          </p:cNvSpPr>
          <p:nvPr>
            <p:ph type="subTitle" idx="1"/>
          </p:nvPr>
        </p:nvSpPr>
        <p:spPr>
          <a:xfrm>
            <a:off x="1835696" y="1916832"/>
            <a:ext cx="7056784" cy="4458090"/>
          </a:xfrm>
        </p:spPr>
        <p:txBody>
          <a:bodyPr>
            <a:normAutofit/>
          </a:bodyPr>
          <a:lstStyle/>
          <a:p>
            <a:r>
              <a:rPr lang="es-CO" sz="2400" b="0" dirty="0" smtClean="0">
                <a:latin typeface="Arial" pitchFamily="34" charset="0"/>
                <a:cs typeface="Arial" pitchFamily="34" charset="0"/>
              </a:rPr>
              <a:t>Este diagrama es utilizado para identificar cada una de las rutas o caminos que puede tomar un flujo de información luego de ejecutarse cada proceso.</a:t>
            </a:r>
          </a:p>
          <a:p>
            <a:r>
              <a:rPr lang="es-CO" sz="2400" b="0" dirty="0" smtClean="0">
                <a:latin typeface="Arial" pitchFamily="34" charset="0"/>
                <a:cs typeface="Arial" pitchFamily="34" charset="0"/>
              </a:rPr>
              <a:t>Permite identificar bajo qué argumentos se ejecuta cada uno de los procesos y en qué momento podrían tener una variación.</a:t>
            </a:r>
          </a:p>
          <a:p>
            <a:r>
              <a:rPr lang="es-CO" sz="2400" b="0" dirty="0" smtClean="0">
                <a:latin typeface="Arial" pitchFamily="34" charset="0"/>
                <a:cs typeface="Arial" pitchFamily="34" charset="0"/>
              </a:rPr>
              <a:t>El diagrama de estados permite visualizar de una forma secuencial la ejecución de cada uno de los procesos.</a:t>
            </a:r>
          </a:p>
          <a:p>
            <a:endParaRPr lang="es-CO" dirty="0"/>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691680" y="332656"/>
            <a:ext cx="7056784" cy="6042266"/>
          </a:xfrm>
        </p:spPr>
        <p:txBody>
          <a:bodyPr>
            <a:normAutofit lnSpcReduction="10000"/>
          </a:bodyPr>
          <a:lstStyle/>
          <a:p>
            <a:r>
              <a:rPr lang="es-ES" sz="2400" dirty="0" smtClean="0">
                <a:solidFill>
                  <a:schemeClr val="accent6">
                    <a:lumMod val="75000"/>
                  </a:schemeClr>
                </a:solidFill>
                <a:latin typeface="Arial" pitchFamily="34" charset="0"/>
                <a:cs typeface="Arial" pitchFamily="34" charset="0"/>
              </a:rPr>
              <a:t>Cuándo utilizar los diagramas de estados:</a:t>
            </a:r>
            <a:endParaRPr lang="es-CO" sz="2400" dirty="0" smtClean="0">
              <a:solidFill>
                <a:schemeClr val="accent6">
                  <a:lumMod val="75000"/>
                </a:schemeClr>
              </a:solidFill>
              <a:latin typeface="Arial" pitchFamily="34" charset="0"/>
              <a:cs typeface="Arial" pitchFamily="34" charset="0"/>
            </a:endParaRPr>
          </a:p>
          <a:p>
            <a:r>
              <a:rPr lang="es-ES" sz="2400" b="0" dirty="0" smtClean="0">
                <a:latin typeface="Arial" pitchFamily="34" charset="0"/>
                <a:cs typeface="Arial" pitchFamily="34" charset="0"/>
              </a:rPr>
              <a:t> </a:t>
            </a:r>
            <a:endParaRPr lang="es-CO" sz="2400" b="0" dirty="0" smtClean="0">
              <a:latin typeface="Arial" pitchFamily="34" charset="0"/>
              <a:cs typeface="Arial" pitchFamily="34" charset="0"/>
            </a:endParaRPr>
          </a:p>
          <a:p>
            <a:r>
              <a:rPr lang="es-ES" sz="2400" b="0" dirty="0" smtClean="0">
                <a:latin typeface="Arial" pitchFamily="34" charset="0"/>
                <a:cs typeface="Arial" pitchFamily="34" charset="0"/>
              </a:rPr>
              <a:t>Los diagramas de estados son buenos para describir el comportamiento de un objeto a través de varios casos de uso. No son tan buenos para describir un comportamiento que involucra cierto número de objetos que colaboran entre ellos. Así pues, es útil combinar los diagramas de estados con otras técnicas. Por ejemplo, los diagramas de </a:t>
            </a:r>
            <a:r>
              <a:rPr lang="es-ES" sz="2400" b="0" dirty="0" smtClean="0">
                <a:latin typeface="Arial" pitchFamily="34" charset="0"/>
                <a:cs typeface="Arial" pitchFamily="34" charset="0"/>
              </a:rPr>
              <a:t>interacción </a:t>
            </a:r>
            <a:r>
              <a:rPr lang="es-ES" sz="2400" b="0" dirty="0" smtClean="0">
                <a:latin typeface="Arial" pitchFamily="34" charset="0"/>
                <a:cs typeface="Arial" pitchFamily="34" charset="0"/>
              </a:rPr>
              <a:t>son buenos para la descripción del comportamiento de varios objetos en un mismo caso de uso. Por su parte, los diagramas de </a:t>
            </a:r>
            <a:r>
              <a:rPr lang="es-ES" sz="2400" b="0" dirty="0" smtClean="0">
                <a:latin typeface="Arial" pitchFamily="34" charset="0"/>
                <a:cs typeface="Arial" pitchFamily="34" charset="0"/>
              </a:rPr>
              <a:t>actividades </a:t>
            </a:r>
            <a:r>
              <a:rPr lang="es-ES" sz="2400" b="0" dirty="0" smtClean="0">
                <a:latin typeface="Arial" pitchFamily="34" charset="0"/>
                <a:cs typeface="Arial" pitchFamily="34" charset="0"/>
              </a:rPr>
              <a:t>son buenos para mostrar la secuencia general de las acciones de varios objetos y casos de uso.</a:t>
            </a:r>
            <a:endParaRPr lang="es-CO" sz="2400" b="0" dirty="0" smtClean="0">
              <a:latin typeface="Arial" pitchFamily="34" charset="0"/>
              <a:cs typeface="Arial" pitchFamily="34" charset="0"/>
            </a:endParaRPr>
          </a:p>
          <a:p>
            <a:r>
              <a:rPr lang="es-ES" sz="2400" b="0" dirty="0" smtClean="0">
                <a:latin typeface="Arial" pitchFamily="34" charset="0"/>
                <a:cs typeface="Arial" pitchFamily="34" charset="0"/>
              </a:rPr>
              <a:t> </a:t>
            </a:r>
            <a:endParaRPr lang="es-CO" sz="2400" dirty="0"/>
          </a:p>
        </p:txBody>
      </p:sp>
    </p:spTree>
  </p:cSld>
  <p:clrMapOvr>
    <a:masterClrMapping/>
  </p:clrMapOvr>
  <p:transition>
    <p:cut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123728" y="404664"/>
            <a:ext cx="6408712" cy="6453336"/>
          </a:xfrm>
        </p:spPr>
        <p:txBody>
          <a:bodyPr>
            <a:noAutofit/>
          </a:bodyPr>
          <a:lstStyle/>
          <a:p>
            <a:r>
              <a:rPr lang="es-ES" sz="2400" b="0" dirty="0" smtClean="0">
                <a:latin typeface="Arial" pitchFamily="34" charset="0"/>
                <a:cs typeface="Arial" pitchFamily="34" charset="0"/>
              </a:rPr>
              <a:t>Los diagramas de estado describen gráficamente los eventos y los estados de los objetos. Los diagramas de estado son útiles, entre otras cosas, para indicar los eventos del sistema en los casos de uso.</a:t>
            </a:r>
          </a:p>
          <a:p>
            <a:endParaRPr lang="es-CO" sz="2400" b="0" dirty="0" smtClean="0">
              <a:latin typeface="Arial" pitchFamily="34" charset="0"/>
              <a:cs typeface="Arial" pitchFamily="34" charset="0"/>
            </a:endParaRPr>
          </a:p>
          <a:p>
            <a:r>
              <a:rPr lang="es-CO" sz="2400" dirty="0" smtClean="0">
                <a:solidFill>
                  <a:schemeClr val="accent6">
                    <a:lumMod val="75000"/>
                  </a:schemeClr>
                </a:solidFill>
                <a:latin typeface="Arial" pitchFamily="34" charset="0"/>
                <a:cs typeface="Arial" pitchFamily="34" charset="0"/>
              </a:rPr>
              <a:t>COMPONENTES:</a:t>
            </a:r>
          </a:p>
          <a:p>
            <a:endParaRPr lang="es-CO" sz="2400" dirty="0" smtClean="0">
              <a:latin typeface="Arial" pitchFamily="34" charset="0"/>
              <a:cs typeface="Arial" pitchFamily="34" charset="0"/>
            </a:endParaRPr>
          </a:p>
          <a:p>
            <a:pPr>
              <a:buFont typeface="Wingdings" pitchFamily="2" charset="2"/>
              <a:buChar char="v"/>
            </a:pPr>
            <a:r>
              <a:rPr lang="es-CO" sz="2400" dirty="0" smtClean="0">
                <a:solidFill>
                  <a:schemeClr val="accent6">
                    <a:lumMod val="75000"/>
                  </a:schemeClr>
                </a:solidFill>
                <a:latin typeface="Arial" pitchFamily="34" charset="0"/>
                <a:cs typeface="Arial" pitchFamily="34" charset="0"/>
              </a:rPr>
              <a:t>EVENTOS: </a:t>
            </a:r>
            <a:r>
              <a:rPr lang="es-ES" sz="2400" b="0" dirty="0" smtClean="0">
                <a:latin typeface="Arial" pitchFamily="34" charset="0"/>
                <a:cs typeface="Arial" pitchFamily="34" charset="0"/>
              </a:rPr>
              <a:t>Un </a:t>
            </a:r>
            <a:r>
              <a:rPr lang="es-ES" sz="2400" b="0" i="1" dirty="0" smtClean="0">
                <a:latin typeface="Arial" pitchFamily="34" charset="0"/>
                <a:cs typeface="Arial" pitchFamily="34" charset="0"/>
              </a:rPr>
              <a:t>evento</a:t>
            </a:r>
            <a:r>
              <a:rPr lang="es-ES" sz="2400" b="0" dirty="0" smtClean="0">
                <a:latin typeface="Arial" pitchFamily="34" charset="0"/>
                <a:cs typeface="Arial" pitchFamily="34" charset="0"/>
              </a:rPr>
              <a:t> es un acontecimiento importante a tomar en cuenta para el sistema</a:t>
            </a:r>
            <a:r>
              <a:rPr lang="es-ES" sz="2400" dirty="0" smtClean="0">
                <a:latin typeface="Arial" pitchFamily="34" charset="0"/>
                <a:cs typeface="Arial" pitchFamily="34" charset="0"/>
              </a:rPr>
              <a:t>.</a:t>
            </a:r>
          </a:p>
          <a:p>
            <a:pPr>
              <a:buFont typeface="Wingdings" pitchFamily="2" charset="2"/>
              <a:buChar char="v"/>
            </a:pPr>
            <a:endParaRPr lang="es-ES" sz="2400" dirty="0" smtClean="0">
              <a:latin typeface="Arial" pitchFamily="34" charset="0"/>
              <a:cs typeface="Arial" pitchFamily="34" charset="0"/>
            </a:endParaRPr>
          </a:p>
          <a:p>
            <a:pPr lvl="0">
              <a:buFont typeface="Wingdings" pitchFamily="2" charset="2"/>
              <a:buChar char="v"/>
            </a:pPr>
            <a:r>
              <a:rPr lang="es-CO" sz="2400" dirty="0" smtClean="0">
                <a:solidFill>
                  <a:schemeClr val="accent6">
                    <a:lumMod val="75000"/>
                  </a:schemeClr>
                </a:solidFill>
                <a:latin typeface="Arial" pitchFamily="34" charset="0"/>
                <a:cs typeface="Arial" pitchFamily="34" charset="0"/>
              </a:rPr>
              <a:t>ACCIONES:  </a:t>
            </a:r>
            <a:r>
              <a:rPr lang="es-ES" sz="2400" b="0" dirty="0" smtClean="0">
                <a:latin typeface="Arial" pitchFamily="34" charset="0"/>
                <a:cs typeface="Arial" pitchFamily="34" charset="0"/>
              </a:rPr>
              <a:t>Una acción es una operación atómica, que no se puede interrumpir por un evento y que se ejecuta hasta su finalización.. </a:t>
            </a:r>
            <a:endParaRPr lang="es-CO" sz="2400" b="0" dirty="0" smtClean="0">
              <a:latin typeface="Arial" pitchFamily="34" charset="0"/>
              <a:cs typeface="Arial" pitchFamily="34" charset="0"/>
            </a:endParaRPr>
          </a:p>
          <a:p>
            <a:r>
              <a:rPr lang="es-ES" sz="2400" dirty="0" smtClean="0">
                <a:latin typeface="Arial" pitchFamily="34" charset="0"/>
                <a:cs typeface="Arial" pitchFamily="34" charset="0"/>
              </a:rPr>
              <a:t> </a:t>
            </a:r>
            <a:endParaRPr lang="es-CO" sz="2400" dirty="0" smtClean="0">
              <a:latin typeface="Arial" pitchFamily="34" charset="0"/>
              <a:cs typeface="Arial" pitchFamily="34" charset="0"/>
            </a:endParaRPr>
          </a:p>
          <a:p>
            <a:pPr>
              <a:buFont typeface="Wingdings" pitchFamily="2" charset="2"/>
              <a:buChar char="v"/>
            </a:pPr>
            <a:endParaRPr lang="es-CO" sz="2400" dirty="0"/>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907704" y="332656"/>
            <a:ext cx="6550496" cy="6042266"/>
          </a:xfrm>
        </p:spPr>
        <p:txBody>
          <a:bodyPr>
            <a:normAutofit/>
          </a:bodyPr>
          <a:lstStyle/>
          <a:p>
            <a:pPr lvl="0"/>
            <a:r>
              <a:rPr lang="es-ES" sz="2400" b="0" dirty="0" smtClean="0">
                <a:latin typeface="Arial" pitchFamily="34" charset="0"/>
                <a:cs typeface="Arial" pitchFamily="34" charset="0"/>
              </a:rPr>
              <a:t>Una acción puede ser: </a:t>
            </a:r>
            <a:endParaRPr lang="es-CO" sz="2400" b="0" dirty="0" smtClean="0">
              <a:latin typeface="Arial" pitchFamily="34" charset="0"/>
              <a:cs typeface="Arial" pitchFamily="34" charset="0"/>
            </a:endParaRPr>
          </a:p>
          <a:p>
            <a:r>
              <a:rPr lang="es-ES" sz="2400" dirty="0" smtClean="0">
                <a:latin typeface="Arial" pitchFamily="34" charset="0"/>
                <a:cs typeface="Arial" pitchFamily="34" charset="0"/>
              </a:rPr>
              <a:t>• </a:t>
            </a:r>
            <a:r>
              <a:rPr lang="es-ES" sz="2400" b="0" dirty="0" smtClean="0">
                <a:latin typeface="Arial" pitchFamily="34" charset="0"/>
                <a:cs typeface="Arial" pitchFamily="34" charset="0"/>
              </a:rPr>
              <a:t>Una llamada a una operación (al objeto al cual pertenece el diagrama de estado o también a otro objeto visible), </a:t>
            </a:r>
            <a:endParaRPr lang="es-CO" sz="2400" b="0" dirty="0" smtClean="0">
              <a:latin typeface="Arial" pitchFamily="34" charset="0"/>
              <a:cs typeface="Arial" pitchFamily="34" charset="0"/>
            </a:endParaRPr>
          </a:p>
          <a:p>
            <a:r>
              <a:rPr lang="es-ES" sz="2400" b="0" dirty="0" smtClean="0">
                <a:latin typeface="Arial" pitchFamily="34" charset="0"/>
                <a:cs typeface="Arial" pitchFamily="34" charset="0"/>
              </a:rPr>
              <a:t>• La creación o la destrucción de otro objeto, </a:t>
            </a:r>
            <a:endParaRPr lang="es-CO" sz="2400" b="0" dirty="0" smtClean="0">
              <a:latin typeface="Arial" pitchFamily="34" charset="0"/>
              <a:cs typeface="Arial" pitchFamily="34" charset="0"/>
            </a:endParaRPr>
          </a:p>
          <a:p>
            <a:r>
              <a:rPr lang="es-ES" sz="2400" b="0" dirty="0" smtClean="0">
                <a:latin typeface="Arial" pitchFamily="34" charset="0"/>
                <a:cs typeface="Arial" pitchFamily="34" charset="0"/>
              </a:rPr>
              <a:t>• El envío de una señal a un objeto</a:t>
            </a:r>
          </a:p>
          <a:p>
            <a:endParaRPr lang="es-ES" sz="2400" b="0" dirty="0" smtClean="0">
              <a:latin typeface="Arial" pitchFamily="34" charset="0"/>
              <a:cs typeface="Arial" pitchFamily="34" charset="0"/>
            </a:endParaRPr>
          </a:p>
          <a:p>
            <a:pPr lvl="0">
              <a:buFont typeface="Wingdings" pitchFamily="2" charset="2"/>
              <a:buChar char="v"/>
            </a:pPr>
            <a:r>
              <a:rPr lang="es-ES" sz="2400" dirty="0" smtClean="0">
                <a:solidFill>
                  <a:schemeClr val="accent6">
                    <a:lumMod val="75000"/>
                  </a:schemeClr>
                </a:solidFill>
                <a:latin typeface="Arial" pitchFamily="34" charset="0"/>
                <a:cs typeface="Arial" pitchFamily="34" charset="0"/>
              </a:rPr>
              <a:t>ACTIVIDADES</a:t>
            </a:r>
            <a:r>
              <a:rPr lang="es-ES" sz="2400" dirty="0" smtClean="0">
                <a:latin typeface="Arial" pitchFamily="34" charset="0"/>
                <a:cs typeface="Arial" pitchFamily="34" charset="0"/>
              </a:rPr>
              <a:t> :</a:t>
            </a:r>
            <a:endParaRPr lang="es-CO" sz="2400" dirty="0" smtClean="0">
              <a:latin typeface="Arial" pitchFamily="34" charset="0"/>
              <a:cs typeface="Arial" pitchFamily="34" charset="0"/>
            </a:endParaRPr>
          </a:p>
          <a:p>
            <a:r>
              <a:rPr lang="es-ES" sz="2400" dirty="0" smtClean="0">
                <a:latin typeface="Arial" pitchFamily="34" charset="0"/>
                <a:cs typeface="Arial" pitchFamily="34" charset="0"/>
              </a:rPr>
              <a:t> </a:t>
            </a:r>
            <a:r>
              <a:rPr lang="es-ES" sz="2400" b="0" dirty="0" smtClean="0">
                <a:latin typeface="Arial" pitchFamily="34" charset="0"/>
                <a:cs typeface="Arial" pitchFamily="34" charset="0"/>
              </a:rPr>
              <a:t>Cuando un objeto está en un estado, generalmente está esperando a que suceda algún evento. Sin embargo, a veces, queremos modelar una actividad que se está ejecutando.</a:t>
            </a:r>
          </a:p>
          <a:p>
            <a:endParaRPr lang="es-CO" sz="2400" dirty="0"/>
          </a:p>
        </p:txBody>
      </p:sp>
    </p:spTree>
  </p:cSld>
  <p:clrMapOvr>
    <a:masterClrMapping/>
  </p:clrMapOvr>
  <p:transition>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a:spLocks noGrp="1"/>
          </p:cNvSpPr>
          <p:nvPr>
            <p:ph type="subTitle" idx="1"/>
          </p:nvPr>
        </p:nvSpPr>
        <p:spPr>
          <a:xfrm>
            <a:off x="1907704" y="548680"/>
            <a:ext cx="6550496" cy="5826720"/>
          </a:xfrm>
        </p:spPr>
        <p:txBody>
          <a:bodyPr>
            <a:normAutofit/>
          </a:bodyPr>
          <a:lstStyle/>
          <a:p>
            <a:endParaRPr lang="es-ES" sz="2400" b="0" dirty="0" smtClean="0">
              <a:latin typeface="Arial" pitchFamily="34" charset="0"/>
              <a:cs typeface="Arial" pitchFamily="34" charset="0"/>
            </a:endParaRPr>
          </a:p>
          <a:p>
            <a:pPr lvl="0">
              <a:buFont typeface="Wingdings" pitchFamily="2" charset="2"/>
              <a:buChar char="v"/>
            </a:pPr>
            <a:r>
              <a:rPr lang="es-ES" sz="2400" dirty="0" smtClean="0">
                <a:solidFill>
                  <a:schemeClr val="accent6">
                    <a:lumMod val="75000"/>
                  </a:schemeClr>
                </a:solidFill>
                <a:latin typeface="Arial" pitchFamily="34" charset="0"/>
                <a:cs typeface="Arial" pitchFamily="34" charset="0"/>
              </a:rPr>
              <a:t>TRANSICION:</a:t>
            </a:r>
            <a:endParaRPr lang="es-CO" sz="2400" dirty="0" smtClean="0">
              <a:solidFill>
                <a:schemeClr val="accent6">
                  <a:lumMod val="75000"/>
                </a:schemeClr>
              </a:solidFill>
              <a:latin typeface="Arial" pitchFamily="34" charset="0"/>
              <a:cs typeface="Arial" pitchFamily="34" charset="0"/>
            </a:endParaRPr>
          </a:p>
          <a:p>
            <a:r>
              <a:rPr lang="es-ES" sz="2400" b="0" dirty="0" smtClean="0">
                <a:latin typeface="Arial" pitchFamily="34" charset="0"/>
                <a:cs typeface="Arial" pitchFamily="34" charset="0"/>
              </a:rPr>
              <a:t>Una transición es una relación entre dos estados, e indica que, cuando ocurre un evento, el objeto pasa del estado anterior al siguiente.</a:t>
            </a:r>
            <a:endParaRPr lang="es-CO" sz="2400" b="0" dirty="0" smtClean="0">
              <a:latin typeface="Arial" pitchFamily="34" charset="0"/>
              <a:cs typeface="Arial" pitchFamily="34" charset="0"/>
            </a:endParaRPr>
          </a:p>
          <a:p>
            <a:r>
              <a:rPr lang="es-ES" sz="2400" b="0" dirty="0" smtClean="0">
                <a:latin typeface="Arial" pitchFamily="34" charset="0"/>
                <a:cs typeface="Arial" pitchFamily="34" charset="0"/>
              </a:rPr>
              <a:t>Una transición simple es una relación entre dos estados que indica que un objeto en el primer estado puede entrar al segundo estado y ejecutar ciertas operaciones, cuando un evento ocurre y si ciertas condiciones son satisfechas.</a:t>
            </a:r>
            <a:endParaRPr lang="es-CO" sz="2400" b="0" dirty="0" smtClean="0">
              <a:latin typeface="Arial" pitchFamily="34" charset="0"/>
              <a:cs typeface="Arial" pitchFamily="34" charset="0"/>
            </a:endParaRPr>
          </a:p>
          <a:p>
            <a:endParaRPr lang="es-CO" sz="2000" b="0" dirty="0">
              <a:latin typeface="Arial" pitchFamily="34" charset="0"/>
              <a:cs typeface="Arial" pitchFamily="34" charset="0"/>
            </a:endParaRPr>
          </a:p>
        </p:txBody>
      </p:sp>
    </p:spTree>
  </p:cSld>
  <p:clrMapOvr>
    <a:masterClrMapping/>
  </p:clrMapOvr>
  <p:transition>
    <p:strips/>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subTitle" idx="1"/>
          </p:nvPr>
        </p:nvSpPr>
        <p:spPr>
          <a:xfrm>
            <a:off x="2123728" y="404664"/>
            <a:ext cx="6406480" cy="5976664"/>
          </a:xfrm>
        </p:spPr>
        <p:txBody>
          <a:bodyPr>
            <a:normAutofit fontScale="92500" lnSpcReduction="20000"/>
          </a:bodyPr>
          <a:lstStyle/>
          <a:p>
            <a:pPr lvl="0">
              <a:buFont typeface="Wingdings" pitchFamily="2" charset="2"/>
              <a:buChar char="v"/>
            </a:pPr>
            <a:r>
              <a:rPr lang="es-ES" sz="2600" dirty="0" smtClean="0">
                <a:solidFill>
                  <a:schemeClr val="accent6">
                    <a:lumMod val="75000"/>
                  </a:schemeClr>
                </a:solidFill>
                <a:latin typeface="Arial" pitchFamily="34" charset="0"/>
                <a:cs typeface="Arial" pitchFamily="34" charset="0"/>
              </a:rPr>
              <a:t>ESTADOS:</a:t>
            </a:r>
          </a:p>
          <a:p>
            <a:pPr lvl="0"/>
            <a:endParaRPr lang="es-CO" sz="2600" dirty="0" smtClean="0">
              <a:solidFill>
                <a:schemeClr val="accent6">
                  <a:lumMod val="75000"/>
                </a:schemeClr>
              </a:solidFill>
              <a:latin typeface="Arial" pitchFamily="34" charset="0"/>
              <a:cs typeface="Arial" pitchFamily="34" charset="0"/>
            </a:endParaRPr>
          </a:p>
          <a:p>
            <a:r>
              <a:rPr lang="es-ES" sz="2600" dirty="0" smtClean="0">
                <a:latin typeface="Arial" pitchFamily="34" charset="0"/>
                <a:cs typeface="Arial" pitchFamily="34" charset="0"/>
              </a:rPr>
              <a:t> </a:t>
            </a:r>
            <a:r>
              <a:rPr lang="es-ES" sz="2600" b="0" dirty="0" smtClean="0">
                <a:latin typeface="Arial" pitchFamily="34" charset="0"/>
                <a:cs typeface="Arial" pitchFamily="34" charset="0"/>
              </a:rPr>
              <a:t>Un estado es la condición de un objeto en un momento determinado: el tiempo que transcurre entre eventos. </a:t>
            </a:r>
            <a:endParaRPr lang="es-CO" sz="2600" b="0" dirty="0" smtClean="0">
              <a:latin typeface="Arial" pitchFamily="34" charset="0"/>
              <a:cs typeface="Arial" pitchFamily="34" charset="0"/>
            </a:endParaRPr>
          </a:p>
          <a:p>
            <a:r>
              <a:rPr lang="es-ES" sz="2600" b="0" dirty="0" smtClean="0">
                <a:latin typeface="Arial" pitchFamily="34" charset="0"/>
                <a:cs typeface="Arial" pitchFamily="34" charset="0"/>
              </a:rPr>
              <a:t>Se representa gráficamente por medio de un rectángulo con los bordes redondeados y con tres divisiones internas. Los tres compartimentos alojan el nombre del estado, el valor característico de los atributos del objeto en ese estado y las acciones que se realizan en ese estado, respectivamente. En muchos diagramas se omiten los dos compartimentos inferiores.</a:t>
            </a:r>
          </a:p>
          <a:p>
            <a:endParaRPr lang="es-ES" sz="2600" b="0" dirty="0" smtClean="0">
              <a:latin typeface="Arial" pitchFamily="34" charset="0"/>
              <a:cs typeface="Arial" pitchFamily="34" charset="0"/>
            </a:endParaRPr>
          </a:p>
          <a:p>
            <a:r>
              <a:rPr lang="es-CO" sz="2600" dirty="0" smtClean="0">
                <a:latin typeface="Arial" pitchFamily="34" charset="0"/>
                <a:cs typeface="Arial" pitchFamily="34" charset="0"/>
              </a:rPr>
              <a:t> </a:t>
            </a:r>
          </a:p>
          <a:p>
            <a:r>
              <a:rPr lang="es-CO" sz="2600" dirty="0" smtClean="0">
                <a:latin typeface="Arial" pitchFamily="34" charset="0"/>
                <a:cs typeface="Arial" pitchFamily="34" charset="0"/>
              </a:rPr>
              <a:t> </a:t>
            </a:r>
            <a:endParaRPr lang="es-ES" sz="2000" b="0" dirty="0" smtClean="0">
              <a:latin typeface="Arial" pitchFamily="34" charset="0"/>
              <a:cs typeface="Arial" pitchFamily="34" charset="0"/>
            </a:endParaRPr>
          </a:p>
          <a:p>
            <a:endParaRPr lang="es-CO" sz="2000" b="0" dirty="0">
              <a:latin typeface="Arial" pitchFamily="34" charset="0"/>
              <a:cs typeface="Arial" pitchFamily="34" charset="0"/>
            </a:endParaRPr>
          </a:p>
        </p:txBody>
      </p:sp>
    </p:spTree>
  </p:cSld>
  <p:clrMapOvr>
    <a:masterClrMapping/>
  </p:clrMapOvr>
  <p:transition>
    <p:wheel spokes="2"/>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286000" y="188640"/>
            <a:ext cx="6172200" cy="6186282"/>
          </a:xfrm>
        </p:spPr>
        <p:txBody>
          <a:bodyPr/>
          <a:lstStyle/>
          <a:p>
            <a:endParaRPr lang="es-CO" dirty="0" smtClean="0"/>
          </a:p>
          <a:p>
            <a:r>
              <a:rPr lang="es-ES" sz="2400" b="0" dirty="0" smtClean="0">
                <a:latin typeface="Arial" pitchFamily="34" charset="0"/>
                <a:cs typeface="Arial" pitchFamily="34" charset="0"/>
              </a:rPr>
              <a:t>En esta figura se está representado el estado Login junto con sus tres divisiones. Asimismo, los diagramas de estado tienen un punto de comienzo, el estado inicial, que se dibuja mediante un círculo sólido relleno, y un (o varios) punto de finalización, el estado final, que se dibuja por medio de un círculo conteniendo otro más pequeño y relleno (es como un ojo de toro). Dichos estados, inicial y final, aparecen marcados en la segunda figura.</a:t>
            </a:r>
            <a:endParaRPr lang="es-CO" sz="2400" b="0" dirty="0" smtClean="0">
              <a:latin typeface="Arial" pitchFamily="34" charset="0"/>
              <a:cs typeface="Arial" pitchFamily="34" charset="0"/>
            </a:endParaRPr>
          </a:p>
          <a:p>
            <a:endParaRPr lang="es-CO" dirty="0"/>
          </a:p>
        </p:txBody>
      </p:sp>
      <p:pic>
        <p:nvPicPr>
          <p:cNvPr id="8" name="7 Imagen"/>
          <p:cNvPicPr/>
          <p:nvPr/>
        </p:nvPicPr>
        <p:blipFill>
          <a:blip r:embed="rId2" cstate="print"/>
          <a:srcRect/>
          <a:stretch>
            <a:fillRect/>
          </a:stretch>
        </p:blipFill>
        <p:spPr bwMode="auto">
          <a:xfrm>
            <a:off x="2123728" y="4581128"/>
            <a:ext cx="6624736" cy="2088232"/>
          </a:xfrm>
          <a:prstGeom prst="rect">
            <a:avLst/>
          </a:prstGeom>
          <a:noFill/>
          <a:ln w="9525">
            <a:noFill/>
            <a:miter lim="800000"/>
            <a:headEnd/>
            <a:tailEnd/>
          </a:ln>
        </p:spPr>
      </p:pic>
    </p:spTree>
  </p:cSld>
  <p:clrMapOvr>
    <a:masterClrMapping/>
  </p:clrMapOvr>
  <p:transition>
    <p:newsflash/>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83</TotalTime>
  <Words>631</Words>
  <Application>Microsoft Office PowerPoint</Application>
  <PresentationFormat>Presentación en pantalla (4:3)</PresentationFormat>
  <Paragraphs>50</Paragraphs>
  <Slides>17</Slides>
  <Notes>0</Notes>
  <HiddenSlides>0</HiddenSlides>
  <MMClips>0</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Mirador</vt:lpstr>
      <vt:lpstr>DIAGRAMA DE ESTADO</vt:lpstr>
      <vt:lpstr>  PRESENTADO POR:      LAURA IRENE RAMOS      LINDA CAROLINA PEREZ      FREDY HERRERA           METODOLOGIA            ORIENTADA A OBJETOS</vt:lpstr>
      <vt:lpstr>   DIAGRAMA DE ESTADO </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DIAGRAMA DE ESTADO</dc:title>
  <dc:creator>LINDA CAROLINA</dc:creator>
  <cp:lastModifiedBy>Fitec</cp:lastModifiedBy>
  <cp:revision>10</cp:revision>
  <dcterms:created xsi:type="dcterms:W3CDTF">2011-04-27T11:37:16Z</dcterms:created>
  <dcterms:modified xsi:type="dcterms:W3CDTF">2011-04-27T13:12:22Z</dcterms:modified>
</cp:coreProperties>
</file>