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71" r:id="rId3"/>
    <p:sldId id="273" r:id="rId4"/>
    <p:sldId id="274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57" r:id="rId13"/>
    <p:sldId id="272" r:id="rId14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22 Rectángulo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23 Rectángulo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24 Rectángulo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25 Rectángulo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26 Rectángulo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29 Rectángulo redondeado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30 Rectángulo redondeado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Rectángulo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3F1749F1-8BEF-483A-88FA-CAFA2D400841}" type="datetimeFigureOut">
              <a:rPr lang="es-CO" smtClean="0"/>
              <a:pPr/>
              <a:t>11/05/2011</a:t>
            </a:fld>
            <a:endParaRPr lang="es-CO" dirty="0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s-CO" dirty="0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F52AEC8C-25DC-4FDF-BD41-831E4603D3B4}" type="slidenum">
              <a:rPr lang="es-CO" smtClean="0"/>
              <a:pPr/>
              <a:t>‹Nº›</a:t>
            </a:fld>
            <a:endParaRPr lang="es-CO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749F1-8BEF-483A-88FA-CAFA2D400841}" type="datetimeFigureOut">
              <a:rPr lang="es-CO" smtClean="0"/>
              <a:pPr/>
              <a:t>11/05/2011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AEC8C-25DC-4FDF-BD41-831E4603D3B4}" type="slidenum">
              <a:rPr lang="es-CO" smtClean="0"/>
              <a:pPr/>
              <a:t>‹Nº›</a:t>
            </a:fld>
            <a:endParaRPr lang="es-CO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749F1-8BEF-483A-88FA-CAFA2D400841}" type="datetimeFigureOut">
              <a:rPr lang="es-CO" smtClean="0"/>
              <a:pPr/>
              <a:t>11/05/2011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AEC8C-25DC-4FDF-BD41-831E4603D3B4}" type="slidenum">
              <a:rPr lang="es-CO" smtClean="0"/>
              <a:pPr/>
              <a:t>‹Nº›</a:t>
            </a:fld>
            <a:endParaRPr lang="es-CO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749F1-8BEF-483A-88FA-CAFA2D400841}" type="datetimeFigureOut">
              <a:rPr lang="es-CO" smtClean="0"/>
              <a:pPr/>
              <a:t>11/05/2011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AEC8C-25DC-4FDF-BD41-831E4603D3B4}" type="slidenum">
              <a:rPr lang="es-CO" smtClean="0"/>
              <a:pPr/>
              <a:t>‹Nº›</a:t>
            </a:fld>
            <a:endParaRPr lang="es-CO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749F1-8BEF-483A-88FA-CAFA2D400841}" type="datetimeFigureOut">
              <a:rPr lang="es-CO" smtClean="0"/>
              <a:pPr/>
              <a:t>11/05/2011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AEC8C-25DC-4FDF-BD41-831E4603D3B4}" type="slidenum">
              <a:rPr lang="es-CO" smtClean="0"/>
              <a:pPr/>
              <a:t>‹Nº›</a:t>
            </a:fld>
            <a:endParaRPr lang="es-CO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749F1-8BEF-483A-88FA-CAFA2D400841}" type="datetimeFigureOut">
              <a:rPr lang="es-CO" smtClean="0"/>
              <a:pPr/>
              <a:t>11/05/2011</a:t>
            </a:fld>
            <a:endParaRPr lang="es-CO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AEC8C-25DC-4FDF-BD41-831E4603D3B4}" type="slidenum">
              <a:rPr lang="es-CO" smtClean="0"/>
              <a:pPr/>
              <a:t>‹Nº›</a:t>
            </a:fld>
            <a:endParaRPr lang="es-CO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6" name="2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F1749F1-8BEF-483A-88FA-CAFA2D400841}" type="datetimeFigureOut">
              <a:rPr lang="es-CO" smtClean="0"/>
              <a:pPr/>
              <a:t>11/05/2011</a:t>
            </a:fld>
            <a:endParaRPr lang="es-CO" dirty="0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52AEC8C-25DC-4FDF-BD41-831E4603D3B4}" type="slidenum">
              <a:rPr lang="es-CO" smtClean="0"/>
              <a:pPr/>
              <a:t>‹Nº›</a:t>
            </a:fld>
            <a:endParaRPr lang="es-CO" dirty="0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CO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3F1749F1-8BEF-483A-88FA-CAFA2D400841}" type="datetimeFigureOut">
              <a:rPr lang="es-CO" smtClean="0"/>
              <a:pPr/>
              <a:t>11/05/2011</a:t>
            </a:fld>
            <a:endParaRPr lang="es-CO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s-CO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F52AEC8C-25DC-4FDF-BD41-831E4603D3B4}" type="slidenum">
              <a:rPr lang="es-CO" smtClean="0"/>
              <a:pPr/>
              <a:t>‹Nº›</a:t>
            </a:fld>
            <a:endParaRPr lang="es-CO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749F1-8BEF-483A-88FA-CAFA2D400841}" type="datetimeFigureOut">
              <a:rPr lang="es-CO" smtClean="0"/>
              <a:pPr/>
              <a:t>11/05/2011</a:t>
            </a:fld>
            <a:endParaRPr lang="es-CO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AEC8C-25DC-4FDF-BD41-831E4603D3B4}" type="slidenum">
              <a:rPr lang="es-CO" smtClean="0"/>
              <a:pPr/>
              <a:t>‹Nº›</a:t>
            </a:fld>
            <a:endParaRPr lang="es-CO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749F1-8BEF-483A-88FA-CAFA2D400841}" type="datetimeFigureOut">
              <a:rPr lang="es-CO" smtClean="0"/>
              <a:pPr/>
              <a:t>11/05/2011</a:t>
            </a:fld>
            <a:endParaRPr lang="es-CO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AEC8C-25DC-4FDF-BD41-831E4603D3B4}" type="slidenum">
              <a:rPr lang="es-CO" smtClean="0"/>
              <a:pPr/>
              <a:t>‹Nº›</a:t>
            </a:fld>
            <a:endParaRPr lang="es-CO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749F1-8BEF-483A-88FA-CAFA2D400841}" type="datetimeFigureOut">
              <a:rPr lang="es-CO" smtClean="0"/>
              <a:pPr/>
              <a:t>11/05/2011</a:t>
            </a:fld>
            <a:endParaRPr lang="es-CO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AEC8C-25DC-4FDF-BD41-831E4603D3B4}" type="slidenum">
              <a:rPr lang="es-CO" smtClean="0"/>
              <a:pPr/>
              <a:t>‹Nº›</a:t>
            </a:fld>
            <a:endParaRPr lang="es-CO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27 Rectángulo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28 Rectángulo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29 Rectángulo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30 Rectángulo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31 Rectángulo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32 Rectángulo redondeado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33 Rectángulo redondeado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34 Rectángulo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35 Rectángulo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36 Rectángulo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37 Rectángulo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38 Rectángulo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39 Rectángulo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3F1749F1-8BEF-483A-88FA-CAFA2D400841}" type="datetimeFigureOut">
              <a:rPr lang="es-CO" smtClean="0"/>
              <a:pPr/>
              <a:t>11/05/2011</a:t>
            </a:fld>
            <a:endParaRPr lang="es-CO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s-CO" dirty="0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F52AEC8C-25DC-4FDF-BD41-831E4603D3B4}" type="slidenum">
              <a:rPr lang="es-CO" smtClean="0"/>
              <a:pPr/>
              <a:t>‹Nº›</a:t>
            </a:fld>
            <a:endParaRPr lang="es-CO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random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O" dirty="0" smtClean="0"/>
              <a:t>DIAGRAMAS DE COLABORACION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457200" y="3929066"/>
            <a:ext cx="4953000" cy="1752600"/>
          </a:xfrm>
        </p:spPr>
        <p:txBody>
          <a:bodyPr>
            <a:normAutofit fontScale="92500"/>
          </a:bodyPr>
          <a:lstStyle/>
          <a:p>
            <a:r>
              <a:rPr lang="es-CO" b="1" dirty="0" smtClean="0"/>
              <a:t>INTEGRANTES:</a:t>
            </a:r>
          </a:p>
          <a:p>
            <a:r>
              <a:rPr lang="es-CO" dirty="0" smtClean="0"/>
              <a:t>MERY JOHANNA RUEDA BELTRAN</a:t>
            </a:r>
          </a:p>
          <a:p>
            <a:r>
              <a:rPr lang="es-CO" dirty="0" smtClean="0"/>
              <a:t>SERGIO ENRIQUE QUINTERO PLATA</a:t>
            </a:r>
          </a:p>
          <a:p>
            <a:endParaRPr lang="es-CO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O" dirty="0" smtClean="0"/>
              <a:t>VARIOS OBJETOS RECEPTORES DE UNA CLASE</a:t>
            </a:r>
            <a:endParaRPr lang="es-CO" dirty="0"/>
          </a:p>
        </p:txBody>
      </p:sp>
      <p:sp>
        <p:nvSpPr>
          <p:cNvPr id="4" name="3 Rectángulo"/>
          <p:cNvSpPr/>
          <p:nvPr/>
        </p:nvSpPr>
        <p:spPr>
          <a:xfrm>
            <a:off x="1857356" y="2500306"/>
            <a:ext cx="1428760" cy="50006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CLIENTE</a:t>
            </a:r>
            <a:endParaRPr lang="es-CO" dirty="0"/>
          </a:p>
        </p:txBody>
      </p:sp>
      <p:sp>
        <p:nvSpPr>
          <p:cNvPr id="5" name="4 Rectángulo"/>
          <p:cNvSpPr/>
          <p:nvPr/>
        </p:nvSpPr>
        <p:spPr>
          <a:xfrm>
            <a:off x="4286248" y="4857760"/>
            <a:ext cx="1428760" cy="50006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ESTUDIANTE</a:t>
            </a:r>
            <a:endParaRPr lang="es-CO" dirty="0"/>
          </a:p>
        </p:txBody>
      </p:sp>
      <p:sp>
        <p:nvSpPr>
          <p:cNvPr id="6" name="5 Rectángulo"/>
          <p:cNvSpPr/>
          <p:nvPr/>
        </p:nvSpPr>
        <p:spPr>
          <a:xfrm>
            <a:off x="4143372" y="4929198"/>
            <a:ext cx="1428760" cy="50006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ESTUDIANTE</a:t>
            </a:r>
            <a:endParaRPr lang="es-CO" dirty="0"/>
          </a:p>
        </p:txBody>
      </p:sp>
      <p:sp>
        <p:nvSpPr>
          <p:cNvPr id="7" name="6 Rectángulo"/>
          <p:cNvSpPr/>
          <p:nvPr/>
        </p:nvSpPr>
        <p:spPr>
          <a:xfrm>
            <a:off x="3428992" y="5000636"/>
            <a:ext cx="2000264" cy="50006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CALCULADORA</a:t>
            </a:r>
            <a:endParaRPr lang="es-CO" dirty="0"/>
          </a:p>
        </p:txBody>
      </p:sp>
      <p:cxnSp>
        <p:nvCxnSpPr>
          <p:cNvPr id="8" name="7 Conector recto"/>
          <p:cNvCxnSpPr>
            <a:stCxn id="4" idx="2"/>
            <a:endCxn id="7" idx="0"/>
          </p:cNvCxnSpPr>
          <p:nvPr/>
        </p:nvCxnSpPr>
        <p:spPr>
          <a:xfrm rot="16200000" flipH="1">
            <a:off x="2500298" y="3071810"/>
            <a:ext cx="2000264" cy="18573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 rot="16200000" flipH="1">
            <a:off x="2964645" y="3250405"/>
            <a:ext cx="1357322" cy="1285884"/>
          </a:xfrm>
          <a:prstGeom prst="line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9 CuadroTexto"/>
          <p:cNvSpPr txBox="1"/>
          <p:nvPr/>
        </p:nvSpPr>
        <p:spPr>
          <a:xfrm>
            <a:off x="3541317" y="3335537"/>
            <a:ext cx="42453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400" dirty="0" smtClean="0"/>
              <a:t>1: precio total:=  calcular(</a:t>
            </a:r>
            <a:r>
              <a:rPr lang="es-CO" sz="1400" dirty="0" err="1" smtClean="0"/>
              <a:t>precioelemento</a:t>
            </a:r>
            <a:r>
              <a:rPr lang="es-CO" sz="1400" dirty="0" smtClean="0"/>
              <a:t>, impuestos)    </a:t>
            </a:r>
            <a:endParaRPr lang="es-CO" sz="1400" dirty="0"/>
          </a:p>
        </p:txBody>
      </p:sp>
    </p:spTree>
  </p:cSld>
  <p:clrMapOvr>
    <a:masterClrMapping/>
  </p:clrMapOvr>
  <p:transition>
    <p:rand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SINCRONIZACION</a:t>
            </a:r>
            <a:endParaRPr lang="es-CO" dirty="0"/>
          </a:p>
        </p:txBody>
      </p:sp>
      <p:sp>
        <p:nvSpPr>
          <p:cNvPr id="4" name="3 Rectángulo"/>
          <p:cNvSpPr/>
          <p:nvPr/>
        </p:nvSpPr>
        <p:spPr>
          <a:xfrm>
            <a:off x="1500166" y="1714488"/>
            <a:ext cx="1857388" cy="50006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VICE COMERCIO</a:t>
            </a:r>
            <a:endParaRPr lang="es-CO" dirty="0"/>
          </a:p>
        </p:txBody>
      </p:sp>
      <p:sp>
        <p:nvSpPr>
          <p:cNvPr id="5" name="4 Rectángulo"/>
          <p:cNvSpPr/>
          <p:nvPr/>
        </p:nvSpPr>
        <p:spPr>
          <a:xfrm>
            <a:off x="4643438" y="2857496"/>
            <a:ext cx="1428760" cy="50006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VICE</a:t>
            </a:r>
          </a:p>
          <a:p>
            <a:pPr algn="ctr"/>
            <a:r>
              <a:rPr lang="es-CO" dirty="0" smtClean="0"/>
              <a:t>VENTAS</a:t>
            </a:r>
            <a:endParaRPr lang="es-CO" dirty="0"/>
          </a:p>
        </p:txBody>
      </p:sp>
      <p:sp>
        <p:nvSpPr>
          <p:cNvPr id="6" name="5 Rectángulo"/>
          <p:cNvSpPr/>
          <p:nvPr/>
        </p:nvSpPr>
        <p:spPr>
          <a:xfrm>
            <a:off x="6929454" y="4071942"/>
            <a:ext cx="1643074" cy="50006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GERENTE</a:t>
            </a:r>
          </a:p>
          <a:p>
            <a:pPr algn="ctr"/>
            <a:r>
              <a:rPr lang="es-CO" dirty="0" smtClean="0"/>
              <a:t>VENTAS</a:t>
            </a:r>
            <a:endParaRPr lang="es-CO" dirty="0"/>
          </a:p>
        </p:txBody>
      </p:sp>
      <p:sp>
        <p:nvSpPr>
          <p:cNvPr id="7" name="6 Rectángulo"/>
          <p:cNvSpPr/>
          <p:nvPr/>
        </p:nvSpPr>
        <p:spPr>
          <a:xfrm>
            <a:off x="6929454" y="5572140"/>
            <a:ext cx="1857388" cy="50006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VENDEDOR</a:t>
            </a:r>
            <a:endParaRPr lang="es-CO" dirty="0"/>
          </a:p>
        </p:txBody>
      </p:sp>
      <p:sp>
        <p:nvSpPr>
          <p:cNvPr id="8" name="7 Rectángulo"/>
          <p:cNvSpPr/>
          <p:nvPr/>
        </p:nvSpPr>
        <p:spPr>
          <a:xfrm>
            <a:off x="4071934" y="6072206"/>
            <a:ext cx="1428760" cy="50006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CLIENTE</a:t>
            </a:r>
            <a:endParaRPr lang="es-CO" dirty="0"/>
          </a:p>
        </p:txBody>
      </p:sp>
      <p:sp>
        <p:nvSpPr>
          <p:cNvPr id="9" name="8 Rectángulo"/>
          <p:cNvSpPr/>
          <p:nvPr/>
        </p:nvSpPr>
        <p:spPr>
          <a:xfrm>
            <a:off x="2285984" y="3786190"/>
            <a:ext cx="1928826" cy="50006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ESPECIALISTA</a:t>
            </a:r>
            <a:endParaRPr lang="es-CO" dirty="0"/>
          </a:p>
        </p:txBody>
      </p:sp>
      <p:sp>
        <p:nvSpPr>
          <p:cNvPr id="10" name="9 Rectángulo"/>
          <p:cNvSpPr/>
          <p:nvPr/>
        </p:nvSpPr>
        <p:spPr>
          <a:xfrm>
            <a:off x="714348" y="5143512"/>
            <a:ext cx="2000264" cy="50006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PERIODICO</a:t>
            </a:r>
            <a:endParaRPr lang="es-CO" dirty="0"/>
          </a:p>
        </p:txBody>
      </p:sp>
      <p:cxnSp>
        <p:nvCxnSpPr>
          <p:cNvPr id="12" name="11 Conector recto"/>
          <p:cNvCxnSpPr>
            <a:stCxn id="4" idx="3"/>
            <a:endCxn id="5" idx="0"/>
          </p:cNvCxnSpPr>
          <p:nvPr/>
        </p:nvCxnSpPr>
        <p:spPr>
          <a:xfrm>
            <a:off x="3357554" y="1964521"/>
            <a:ext cx="2000264" cy="8929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"/>
          <p:cNvCxnSpPr>
            <a:stCxn id="5" idx="3"/>
            <a:endCxn id="6" idx="0"/>
          </p:cNvCxnSpPr>
          <p:nvPr/>
        </p:nvCxnSpPr>
        <p:spPr>
          <a:xfrm>
            <a:off x="6072198" y="3107529"/>
            <a:ext cx="1678793" cy="9644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Conector recto"/>
          <p:cNvCxnSpPr>
            <a:stCxn id="6" idx="2"/>
            <a:endCxn id="7" idx="0"/>
          </p:cNvCxnSpPr>
          <p:nvPr/>
        </p:nvCxnSpPr>
        <p:spPr>
          <a:xfrm rot="16200000" flipH="1">
            <a:off x="7304503" y="5018495"/>
            <a:ext cx="1000132" cy="1071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17 Conector recto"/>
          <p:cNvCxnSpPr>
            <a:stCxn id="7" idx="1"/>
            <a:endCxn id="8" idx="0"/>
          </p:cNvCxnSpPr>
          <p:nvPr/>
        </p:nvCxnSpPr>
        <p:spPr>
          <a:xfrm rot="10800000" flipV="1">
            <a:off x="4786314" y="5822172"/>
            <a:ext cx="2143140" cy="2500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"/>
          <p:cNvCxnSpPr>
            <a:stCxn id="9" idx="2"/>
            <a:endCxn id="10" idx="0"/>
          </p:cNvCxnSpPr>
          <p:nvPr/>
        </p:nvCxnSpPr>
        <p:spPr>
          <a:xfrm rot="5400000">
            <a:off x="2053811" y="3946926"/>
            <a:ext cx="857256" cy="15359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21 Conector recto de flecha"/>
          <p:cNvCxnSpPr/>
          <p:nvPr/>
        </p:nvCxnSpPr>
        <p:spPr>
          <a:xfrm>
            <a:off x="3714744" y="1928802"/>
            <a:ext cx="1428760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24 Conector recto de flecha"/>
          <p:cNvCxnSpPr/>
          <p:nvPr/>
        </p:nvCxnSpPr>
        <p:spPr>
          <a:xfrm>
            <a:off x="6429388" y="3143248"/>
            <a:ext cx="1071570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28 Conector recto de flecha"/>
          <p:cNvCxnSpPr/>
          <p:nvPr/>
        </p:nvCxnSpPr>
        <p:spPr>
          <a:xfrm rot="5400000">
            <a:off x="7394595" y="5035561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33 Conector recto de flecha"/>
          <p:cNvCxnSpPr/>
          <p:nvPr/>
        </p:nvCxnSpPr>
        <p:spPr>
          <a:xfrm rot="10800000" flipV="1">
            <a:off x="5429257" y="5679296"/>
            <a:ext cx="1285887" cy="1785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37 Conector recto de flecha"/>
          <p:cNvCxnSpPr/>
          <p:nvPr/>
        </p:nvCxnSpPr>
        <p:spPr>
          <a:xfrm rot="10800000" flipV="1">
            <a:off x="1714481" y="4357694"/>
            <a:ext cx="928697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39 CuadroTexto"/>
          <p:cNvSpPr txBox="1"/>
          <p:nvPr/>
        </p:nvSpPr>
        <p:spPr>
          <a:xfrm>
            <a:off x="4071934" y="1500174"/>
            <a:ext cx="24252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400" dirty="0" smtClean="0"/>
              <a:t>1: crear(campaña, producto)    </a:t>
            </a:r>
            <a:endParaRPr lang="es-CO" sz="1400" dirty="0"/>
          </a:p>
        </p:txBody>
      </p:sp>
      <p:sp>
        <p:nvSpPr>
          <p:cNvPr id="41" name="40 CuadroTexto"/>
          <p:cNvSpPr txBox="1"/>
          <p:nvPr/>
        </p:nvSpPr>
        <p:spPr>
          <a:xfrm>
            <a:off x="6286512" y="2786058"/>
            <a:ext cx="25782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400" dirty="0" smtClean="0"/>
              <a:t>2: asignar(campaña, producto)    </a:t>
            </a:r>
            <a:endParaRPr lang="es-CO" sz="1400" dirty="0"/>
          </a:p>
        </p:txBody>
      </p:sp>
      <p:sp>
        <p:nvSpPr>
          <p:cNvPr id="42" name="41 CuadroTexto"/>
          <p:cNvSpPr txBox="1"/>
          <p:nvPr/>
        </p:nvSpPr>
        <p:spPr>
          <a:xfrm>
            <a:off x="4929190" y="4786322"/>
            <a:ext cx="25621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400" dirty="0" smtClean="0"/>
              <a:t>2: vender(campaña, producto)    </a:t>
            </a:r>
            <a:endParaRPr lang="es-CO" sz="1400" dirty="0"/>
          </a:p>
        </p:txBody>
      </p:sp>
      <p:sp>
        <p:nvSpPr>
          <p:cNvPr id="43" name="42 CuadroTexto"/>
          <p:cNvSpPr txBox="1"/>
          <p:nvPr/>
        </p:nvSpPr>
        <p:spPr>
          <a:xfrm>
            <a:off x="5643570" y="6143644"/>
            <a:ext cx="31497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400" dirty="0" smtClean="0"/>
              <a:t>*[clientes asignados]</a:t>
            </a:r>
          </a:p>
          <a:p>
            <a:r>
              <a:rPr lang="es-CO" sz="1400" dirty="0" smtClean="0"/>
              <a:t>2: llamada ventas(campaña, producto)    </a:t>
            </a:r>
            <a:endParaRPr lang="es-CO" sz="1400" dirty="0"/>
          </a:p>
        </p:txBody>
      </p:sp>
      <p:sp>
        <p:nvSpPr>
          <p:cNvPr id="44" name="43 CuadroTexto"/>
          <p:cNvSpPr txBox="1"/>
          <p:nvPr/>
        </p:nvSpPr>
        <p:spPr>
          <a:xfrm>
            <a:off x="142844" y="4121355"/>
            <a:ext cx="19114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400" dirty="0" smtClean="0"/>
              <a:t>2: / colocar anuncio </a:t>
            </a:r>
          </a:p>
          <a:p>
            <a:r>
              <a:rPr lang="es-CO" sz="1400" dirty="0" smtClean="0"/>
              <a:t>(campaña, producto)     </a:t>
            </a:r>
            <a:endParaRPr lang="es-CO" sz="1400" dirty="0"/>
          </a:p>
        </p:txBody>
      </p:sp>
    </p:spTree>
  </p:cSld>
  <p:clrMapOvr>
    <a:masterClrMapping/>
  </p:clrMapOvr>
  <p:transition>
    <p:rand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CONCLUSIONES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es-CO" dirty="0" smtClean="0"/>
              <a:t>El diagrama de colaboraciones y el diagrama de secuencias son muy similares, ambos se utilizan para representar las interacciones de los objetos pero difieren en que el uno se establece en el espacio y el otro en el tiempo</a:t>
            </a:r>
            <a:endParaRPr lang="es-CO" dirty="0"/>
          </a:p>
        </p:txBody>
      </p:sp>
    </p:spTree>
  </p:cSld>
  <p:clrMapOvr>
    <a:masterClrMapping/>
  </p:clrMapOvr>
  <p:transition>
    <p:random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BIBLIOGRAFIA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 smtClean="0"/>
              <a:t>Aprendiendo UML Joseph Schmuller (</a:t>
            </a:r>
            <a:r>
              <a:rPr lang="es-CO" dirty="0" err="1" smtClean="0"/>
              <a:t>Pag</a:t>
            </a:r>
            <a:r>
              <a:rPr lang="es-CO" dirty="0" smtClean="0"/>
              <a:t> 130 – 150)</a:t>
            </a:r>
            <a:endParaRPr lang="es-CO" dirty="0"/>
          </a:p>
        </p:txBody>
      </p:sp>
    </p:spTree>
  </p:cSld>
  <p:clrMapOvr>
    <a:masterClrMapping/>
  </p:clrMapOvr>
  <p:transition>
    <p:rand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DIAGRAMA DE INTERACION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CO" dirty="0" smtClean="0"/>
              <a:t>Es una formar de Explicar gráficamente las Interacciones entre los objetos(Instancias del Modelo).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428625" y="2203450"/>
            <a:ext cx="1728788" cy="6477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es-BO" sz="1800" b="1">
                <a:solidFill>
                  <a:srgbClr val="FF0000"/>
                </a:solidFill>
                <a:latin typeface="Tahoma" pitchFamily="34" charset="0"/>
              </a:rPr>
              <a:t>LECTOR</a:t>
            </a:r>
            <a:endParaRPr lang="es-ES" sz="1800" b="1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2587625" y="2203450"/>
            <a:ext cx="1873250" cy="6477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es-BO" sz="1800" b="1">
                <a:solidFill>
                  <a:srgbClr val="FF0000"/>
                </a:solidFill>
                <a:latin typeface="Tahoma" pitchFamily="34" charset="0"/>
              </a:rPr>
              <a:t>BIBLIOTECARIO</a:t>
            </a:r>
            <a:endParaRPr lang="es-ES" sz="1800" b="1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4819650" y="2203450"/>
            <a:ext cx="1655763" cy="6477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es-BO" sz="1800" b="1">
                <a:solidFill>
                  <a:srgbClr val="FF0000"/>
                </a:solidFill>
                <a:latin typeface="Tahoma" pitchFamily="34" charset="0"/>
              </a:rPr>
              <a:t>INDICE</a:t>
            </a:r>
            <a:endParaRPr lang="es-ES" sz="1800" b="1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6837363" y="2203450"/>
            <a:ext cx="1800225" cy="6477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es-BO" sz="1800" b="1">
                <a:solidFill>
                  <a:srgbClr val="FF0000"/>
                </a:solidFill>
                <a:latin typeface="Tahoma" pitchFamily="34" charset="0"/>
              </a:rPr>
              <a:t>ASISTENTE</a:t>
            </a:r>
            <a:endParaRPr lang="es-ES" sz="1800" b="1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1257300" y="6572250"/>
            <a:ext cx="71438" cy="714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sz="1600"/>
          </a:p>
        </p:txBody>
      </p:sp>
      <p:sp>
        <p:nvSpPr>
          <p:cNvPr id="9" name="8 Rectángulo"/>
          <p:cNvSpPr/>
          <p:nvPr/>
        </p:nvSpPr>
        <p:spPr>
          <a:xfrm>
            <a:off x="3487738" y="6572250"/>
            <a:ext cx="71437" cy="714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sz="1600"/>
          </a:p>
        </p:txBody>
      </p:sp>
      <p:sp>
        <p:nvSpPr>
          <p:cNvPr id="10" name="9 Rectángulo"/>
          <p:cNvSpPr/>
          <p:nvPr/>
        </p:nvSpPr>
        <p:spPr>
          <a:xfrm>
            <a:off x="5611813" y="6572250"/>
            <a:ext cx="71437" cy="714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sz="1600"/>
          </a:p>
        </p:txBody>
      </p:sp>
      <p:sp>
        <p:nvSpPr>
          <p:cNvPr id="11" name="10 Rectángulo"/>
          <p:cNvSpPr/>
          <p:nvPr/>
        </p:nvSpPr>
        <p:spPr>
          <a:xfrm>
            <a:off x="7700963" y="6572250"/>
            <a:ext cx="71437" cy="714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sz="1600"/>
          </a:p>
        </p:txBody>
      </p:sp>
      <p:cxnSp>
        <p:nvCxnSpPr>
          <p:cNvPr id="13" name="12 Conector recto"/>
          <p:cNvCxnSpPr>
            <a:stCxn id="4" idx="2"/>
            <a:endCxn id="8" idx="0"/>
          </p:cNvCxnSpPr>
          <p:nvPr/>
        </p:nvCxnSpPr>
        <p:spPr>
          <a:xfrm rot="5400000">
            <a:off x="-567570" y="4710918"/>
            <a:ext cx="3721120" cy="1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" name="14 Conector recto"/>
          <p:cNvCxnSpPr>
            <a:stCxn id="5" idx="2"/>
            <a:endCxn id="9" idx="2"/>
          </p:cNvCxnSpPr>
          <p:nvPr/>
        </p:nvCxnSpPr>
        <p:spPr>
          <a:xfrm rot="5400000">
            <a:off x="1627942" y="4746637"/>
            <a:ext cx="3792558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16 Conector recto"/>
          <p:cNvCxnSpPr>
            <a:stCxn id="6" idx="2"/>
            <a:endCxn id="10" idx="0"/>
          </p:cNvCxnSpPr>
          <p:nvPr/>
        </p:nvCxnSpPr>
        <p:spPr>
          <a:xfrm rot="5400000">
            <a:off x="3786942" y="4710918"/>
            <a:ext cx="3721120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" name="18 Conector recto"/>
          <p:cNvCxnSpPr>
            <a:stCxn id="7" idx="2"/>
            <a:endCxn id="11" idx="3"/>
          </p:cNvCxnSpPr>
          <p:nvPr/>
        </p:nvCxnSpPr>
        <p:spPr>
          <a:xfrm rot="16200000" flipH="1">
            <a:off x="5876886" y="4710918"/>
            <a:ext cx="3756839" cy="3571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3" name="22 Conector recto de flecha"/>
          <p:cNvCxnSpPr/>
          <p:nvPr/>
        </p:nvCxnSpPr>
        <p:spPr>
          <a:xfrm>
            <a:off x="1246188" y="3857625"/>
            <a:ext cx="221456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23 Rectángulo"/>
          <p:cNvSpPr/>
          <p:nvPr/>
        </p:nvSpPr>
        <p:spPr>
          <a:xfrm>
            <a:off x="1389063" y="3427413"/>
            <a:ext cx="163057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s-BO" sz="1600" dirty="0">
                <a:latin typeface="+mj-lt"/>
              </a:rPr>
              <a:t>Solicita un libro </a:t>
            </a:r>
            <a:endParaRPr lang="es-ES" sz="1600" dirty="0">
              <a:latin typeface="+mj-lt"/>
            </a:endParaRPr>
          </a:p>
        </p:txBody>
      </p:sp>
      <p:sp>
        <p:nvSpPr>
          <p:cNvPr id="25" name="24 Rectángulo"/>
          <p:cNvSpPr/>
          <p:nvPr/>
        </p:nvSpPr>
        <p:spPr>
          <a:xfrm>
            <a:off x="1246188" y="3929063"/>
            <a:ext cx="196079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s-BO" sz="1600" dirty="0">
                <a:latin typeface="+mj-lt"/>
              </a:rPr>
              <a:t>brindándole el titulo</a:t>
            </a:r>
            <a:endParaRPr lang="es-ES" sz="1600" dirty="0">
              <a:latin typeface="+mj-lt"/>
            </a:endParaRPr>
          </a:p>
        </p:txBody>
      </p:sp>
      <p:sp>
        <p:nvSpPr>
          <p:cNvPr id="26" name="25 Rectángulo"/>
          <p:cNvSpPr/>
          <p:nvPr/>
        </p:nvSpPr>
        <p:spPr>
          <a:xfrm>
            <a:off x="3960813" y="4071938"/>
            <a:ext cx="139172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s-BO" sz="1600" dirty="0">
                <a:latin typeface="+mj-lt"/>
              </a:rPr>
              <a:t>busca el libro</a:t>
            </a:r>
            <a:endParaRPr lang="es-ES" sz="1600" dirty="0">
              <a:latin typeface="+mj-lt"/>
            </a:endParaRPr>
          </a:p>
        </p:txBody>
      </p:sp>
      <p:cxnSp>
        <p:nvCxnSpPr>
          <p:cNvPr id="27" name="26 Conector recto de flecha"/>
          <p:cNvCxnSpPr/>
          <p:nvPr/>
        </p:nvCxnSpPr>
        <p:spPr>
          <a:xfrm>
            <a:off x="3603625" y="4498975"/>
            <a:ext cx="200025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28 Conector recto de flecha"/>
          <p:cNvCxnSpPr/>
          <p:nvPr/>
        </p:nvCxnSpPr>
        <p:spPr>
          <a:xfrm flipH="1">
            <a:off x="3603625" y="5141913"/>
            <a:ext cx="2000250" cy="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29 Rectángulo"/>
          <p:cNvSpPr/>
          <p:nvPr/>
        </p:nvSpPr>
        <p:spPr>
          <a:xfrm>
            <a:off x="3413125" y="4773613"/>
            <a:ext cx="217880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s-BO" sz="1600" dirty="0">
                <a:latin typeface="+mj-lt"/>
              </a:rPr>
              <a:t> devuelve información</a:t>
            </a:r>
            <a:endParaRPr lang="es-ES" sz="1600" dirty="0">
              <a:latin typeface="+mj-lt"/>
            </a:endParaRPr>
          </a:p>
        </p:txBody>
      </p:sp>
      <p:cxnSp>
        <p:nvCxnSpPr>
          <p:cNvPr id="31" name="30 Conector recto de flecha"/>
          <p:cNvCxnSpPr/>
          <p:nvPr/>
        </p:nvCxnSpPr>
        <p:spPr>
          <a:xfrm>
            <a:off x="3603625" y="5641975"/>
            <a:ext cx="407193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32 Conector recto de flecha"/>
          <p:cNvCxnSpPr/>
          <p:nvPr/>
        </p:nvCxnSpPr>
        <p:spPr>
          <a:xfrm flipH="1">
            <a:off x="3603625" y="6215063"/>
            <a:ext cx="4071938" cy="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33 Rectángulo"/>
          <p:cNvSpPr/>
          <p:nvPr/>
        </p:nvSpPr>
        <p:spPr>
          <a:xfrm>
            <a:off x="4037013" y="5273675"/>
            <a:ext cx="319510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s-BO" sz="1600" dirty="0">
                <a:latin typeface="+mj-lt"/>
              </a:rPr>
              <a:t>solicita   que  le  alcance  el  libro</a:t>
            </a:r>
            <a:endParaRPr lang="es-ES" sz="1600" dirty="0">
              <a:latin typeface="+mj-lt"/>
            </a:endParaRPr>
          </a:p>
        </p:txBody>
      </p:sp>
      <p:sp>
        <p:nvSpPr>
          <p:cNvPr id="35" name="34 Rectángulo"/>
          <p:cNvSpPr/>
          <p:nvPr/>
        </p:nvSpPr>
        <p:spPr>
          <a:xfrm>
            <a:off x="3482975" y="5773738"/>
            <a:ext cx="210025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s-BO" sz="1600" dirty="0">
                <a:latin typeface="+mj-lt"/>
              </a:rPr>
              <a:t> el libro es entregado</a:t>
            </a:r>
            <a:endParaRPr lang="es-ES" sz="1600" dirty="0">
              <a:latin typeface="+mj-lt"/>
            </a:endParaRPr>
          </a:p>
        </p:txBody>
      </p:sp>
      <p:cxnSp>
        <p:nvCxnSpPr>
          <p:cNvPr id="36" name="35 Conector recto de flecha"/>
          <p:cNvCxnSpPr/>
          <p:nvPr/>
        </p:nvCxnSpPr>
        <p:spPr>
          <a:xfrm flipH="1">
            <a:off x="1317625" y="6499225"/>
            <a:ext cx="2214563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36 Rectángulo"/>
          <p:cNvSpPr/>
          <p:nvPr/>
        </p:nvSpPr>
        <p:spPr>
          <a:xfrm>
            <a:off x="1746250" y="6059488"/>
            <a:ext cx="154080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s-BO" sz="1600" dirty="0">
                <a:latin typeface="+mj-lt"/>
              </a:rPr>
              <a:t>entrega el libro</a:t>
            </a:r>
            <a:endParaRPr lang="es-ES" sz="1600" dirty="0">
              <a:latin typeface="+mj-lt"/>
            </a:endParaRPr>
          </a:p>
        </p:txBody>
      </p:sp>
      <p:sp>
        <p:nvSpPr>
          <p:cNvPr id="40" name="39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b="1" dirty="0" smtClean="0"/>
              <a:t>Diagrama de secuencia</a:t>
            </a:r>
            <a:endParaRPr lang="es-ES" dirty="0"/>
          </a:p>
        </p:txBody>
      </p:sp>
      <p:sp>
        <p:nvSpPr>
          <p:cNvPr id="42" name="41 Marcador de contenido"/>
          <p:cNvSpPr>
            <a:spLocks noGrp="1"/>
          </p:cNvSpPr>
          <p:nvPr>
            <p:ph idx="1"/>
          </p:nvPr>
        </p:nvSpPr>
        <p:spPr>
          <a:xfrm>
            <a:off x="304800" y="1214438"/>
            <a:ext cx="8686800" cy="1000125"/>
          </a:xfrm>
        </p:spPr>
        <p:txBody>
          <a:bodyPr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s-ES" dirty="0" smtClean="0"/>
              <a:t>Ejemplo: Un  lector  solicita  un  libro  al bibliotecario,  y le  brinda su título. El bibliotecario busca el libro en un índice y solicita al asistente que le alcance el libro.</a:t>
            </a:r>
            <a:endParaRPr lang="es-E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28604"/>
            <a:ext cx="8229600" cy="83661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BO" dirty="0" smtClean="0"/>
              <a:t>Diagrama de colaboración</a:t>
            </a:r>
            <a:endParaRPr lang="es-ES" dirty="0" smtClean="0"/>
          </a:p>
        </p:txBody>
      </p:sp>
      <p:grpSp>
        <p:nvGrpSpPr>
          <p:cNvPr id="2" name="54 Grupo"/>
          <p:cNvGrpSpPr>
            <a:grpSpLocks/>
          </p:cNvGrpSpPr>
          <p:nvPr/>
        </p:nvGrpSpPr>
        <p:grpSpPr bwMode="auto">
          <a:xfrm>
            <a:off x="785813" y="1928813"/>
            <a:ext cx="7858125" cy="4143375"/>
            <a:chOff x="785786" y="1928802"/>
            <a:chExt cx="7858180" cy="4143404"/>
          </a:xfrm>
        </p:grpSpPr>
        <p:sp>
          <p:nvSpPr>
            <p:cNvPr id="24" name="23 Rectángulo"/>
            <p:cNvSpPr/>
            <p:nvPr/>
          </p:nvSpPr>
          <p:spPr>
            <a:xfrm>
              <a:off x="857223" y="1928802"/>
              <a:ext cx="1214447" cy="35718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s-CO" sz="1400" dirty="0"/>
                <a:t>PERSONA</a:t>
              </a:r>
            </a:p>
          </p:txBody>
        </p:sp>
        <p:sp>
          <p:nvSpPr>
            <p:cNvPr id="26" name="25 Rectángulo"/>
            <p:cNvSpPr/>
            <p:nvPr/>
          </p:nvSpPr>
          <p:spPr>
            <a:xfrm>
              <a:off x="4143371" y="4286255"/>
              <a:ext cx="1214447" cy="35719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s-CO" sz="1400" dirty="0"/>
                <a:t>SISTEMA</a:t>
              </a:r>
            </a:p>
          </p:txBody>
        </p:sp>
        <p:cxnSp>
          <p:nvCxnSpPr>
            <p:cNvPr id="28" name="27 Conector recto"/>
            <p:cNvCxnSpPr>
              <a:stCxn id="24" idx="2"/>
              <a:endCxn id="26" idx="0"/>
            </p:cNvCxnSpPr>
            <p:nvPr/>
          </p:nvCxnSpPr>
          <p:spPr>
            <a:xfrm rot="16200000" flipH="1">
              <a:off x="2108183" y="1643049"/>
              <a:ext cx="2000264" cy="328614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535" name="29 CuadroTexto"/>
            <p:cNvSpPr txBox="1">
              <a:spLocks noChangeArrowheads="1"/>
            </p:cNvSpPr>
            <p:nvPr/>
          </p:nvSpPr>
          <p:spPr bwMode="auto">
            <a:xfrm rot="1906629">
              <a:off x="2663702" y="2855563"/>
              <a:ext cx="1763816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CO" sz="1200"/>
                <a:t>1. Ingresa a la Plataforma</a:t>
              </a:r>
            </a:p>
          </p:txBody>
        </p:sp>
        <p:cxnSp>
          <p:nvCxnSpPr>
            <p:cNvPr id="31" name="30 Conector recto de flecha"/>
            <p:cNvCxnSpPr/>
            <p:nvPr/>
          </p:nvCxnSpPr>
          <p:spPr>
            <a:xfrm>
              <a:off x="2500298" y="2643182"/>
              <a:ext cx="1712924" cy="1071569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32" name="31 Rectángulo"/>
            <p:cNvSpPr/>
            <p:nvPr/>
          </p:nvSpPr>
          <p:spPr>
            <a:xfrm>
              <a:off x="5214942" y="1928802"/>
              <a:ext cx="1214445" cy="35718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s-CO" sz="1400" dirty="0"/>
                <a:t>SITIOS</a:t>
              </a:r>
            </a:p>
          </p:txBody>
        </p:sp>
        <p:cxnSp>
          <p:nvCxnSpPr>
            <p:cNvPr id="33" name="32 Conector recto"/>
            <p:cNvCxnSpPr>
              <a:stCxn id="46" idx="1"/>
              <a:endCxn id="32" idx="2"/>
            </p:cNvCxnSpPr>
            <p:nvPr/>
          </p:nvCxnSpPr>
          <p:spPr>
            <a:xfrm rot="10800000">
              <a:off x="5822958" y="2285991"/>
              <a:ext cx="1606561" cy="153671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33 Conector recto de flecha"/>
            <p:cNvCxnSpPr/>
            <p:nvPr/>
          </p:nvCxnSpPr>
          <p:spPr>
            <a:xfrm rot="16200000" flipH="1">
              <a:off x="6215074" y="2428867"/>
              <a:ext cx="1000132" cy="100013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5" name="34 Conector recto de flecha"/>
            <p:cNvCxnSpPr/>
            <p:nvPr/>
          </p:nvCxnSpPr>
          <p:spPr>
            <a:xfrm rot="10800000">
              <a:off x="1928794" y="2857495"/>
              <a:ext cx="1857388" cy="114300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22541" name="35 CuadroTexto"/>
            <p:cNvSpPr txBox="1">
              <a:spLocks noChangeArrowheads="1"/>
            </p:cNvSpPr>
            <p:nvPr/>
          </p:nvSpPr>
          <p:spPr bwMode="auto">
            <a:xfrm rot="1826342">
              <a:off x="2066919" y="3477445"/>
              <a:ext cx="1178592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CO" sz="1200"/>
                <a:t>2. Solicita Datos</a:t>
              </a:r>
            </a:p>
          </p:txBody>
        </p:sp>
        <p:sp>
          <p:nvSpPr>
            <p:cNvPr id="37" name="36 Rectángulo"/>
            <p:cNvSpPr/>
            <p:nvPr/>
          </p:nvSpPr>
          <p:spPr>
            <a:xfrm>
              <a:off x="7429519" y="5715015"/>
              <a:ext cx="1214447" cy="35719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s-CO" sz="1400" dirty="0"/>
                <a:t>OVAS</a:t>
              </a:r>
            </a:p>
          </p:txBody>
        </p:sp>
        <p:sp>
          <p:nvSpPr>
            <p:cNvPr id="22543" name="37 CuadroTexto"/>
            <p:cNvSpPr txBox="1">
              <a:spLocks noChangeArrowheads="1"/>
            </p:cNvSpPr>
            <p:nvPr/>
          </p:nvSpPr>
          <p:spPr bwMode="auto">
            <a:xfrm rot="2685288">
              <a:off x="6129593" y="2785576"/>
              <a:ext cx="1755481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CO" sz="1200"/>
                <a:t>3. Recopila Datos Básicos</a:t>
              </a:r>
            </a:p>
          </p:txBody>
        </p:sp>
        <p:sp>
          <p:nvSpPr>
            <p:cNvPr id="22544" name="38 CuadroTexto"/>
            <p:cNvSpPr txBox="1">
              <a:spLocks noChangeArrowheads="1"/>
            </p:cNvSpPr>
            <p:nvPr/>
          </p:nvSpPr>
          <p:spPr bwMode="auto">
            <a:xfrm rot="-1073915">
              <a:off x="5289331" y="3602017"/>
              <a:ext cx="1571007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CO" sz="1200"/>
                <a:t>4. Alimenta el Sistema</a:t>
              </a:r>
            </a:p>
          </p:txBody>
        </p:sp>
        <p:cxnSp>
          <p:nvCxnSpPr>
            <p:cNvPr id="40" name="39 Conector recto"/>
            <p:cNvCxnSpPr>
              <a:stCxn id="46" idx="2"/>
              <a:endCxn id="37" idx="0"/>
            </p:cNvCxnSpPr>
            <p:nvPr/>
          </p:nvCxnSpPr>
          <p:spPr>
            <a:xfrm rot="5400000">
              <a:off x="7179487" y="4858554"/>
              <a:ext cx="1714512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40 Conector recto de flecha"/>
            <p:cNvCxnSpPr/>
            <p:nvPr/>
          </p:nvCxnSpPr>
          <p:spPr>
            <a:xfrm rot="5400000">
              <a:off x="7430314" y="4856965"/>
              <a:ext cx="142876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22547" name="41 CuadroTexto"/>
            <p:cNvSpPr txBox="1">
              <a:spLocks noChangeArrowheads="1"/>
            </p:cNvSpPr>
            <p:nvPr/>
          </p:nvSpPr>
          <p:spPr bwMode="auto">
            <a:xfrm rot="-5400000">
              <a:off x="7832445" y="4740588"/>
              <a:ext cx="1042786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CO" sz="1200"/>
                <a:t>5. Crea la Ova</a:t>
              </a:r>
            </a:p>
          </p:txBody>
        </p:sp>
        <p:cxnSp>
          <p:nvCxnSpPr>
            <p:cNvPr id="43" name="42 Conector recto"/>
            <p:cNvCxnSpPr>
              <a:stCxn id="37" idx="0"/>
              <a:endCxn id="26" idx="2"/>
            </p:cNvCxnSpPr>
            <p:nvPr/>
          </p:nvCxnSpPr>
          <p:spPr>
            <a:xfrm rot="16200000" flipV="1">
              <a:off x="5858679" y="3536156"/>
              <a:ext cx="1071569" cy="328614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43 Conector recto de flecha"/>
            <p:cNvCxnSpPr/>
            <p:nvPr/>
          </p:nvCxnSpPr>
          <p:spPr>
            <a:xfrm rot="10800000">
              <a:off x="5357818" y="5000635"/>
              <a:ext cx="2000264" cy="642943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22550" name="44 CuadroTexto"/>
            <p:cNvSpPr txBox="1">
              <a:spLocks noChangeArrowheads="1"/>
            </p:cNvSpPr>
            <p:nvPr/>
          </p:nvSpPr>
          <p:spPr bwMode="auto">
            <a:xfrm rot="1062672">
              <a:off x="5210192" y="5417296"/>
              <a:ext cx="1849481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CO" sz="1200"/>
                <a:t>6. LA registra en el sistema</a:t>
              </a:r>
            </a:p>
          </p:txBody>
        </p:sp>
        <p:sp>
          <p:nvSpPr>
            <p:cNvPr id="46" name="45 Rectángulo"/>
            <p:cNvSpPr/>
            <p:nvPr/>
          </p:nvSpPr>
          <p:spPr>
            <a:xfrm>
              <a:off x="7429519" y="3643314"/>
              <a:ext cx="1214447" cy="35718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s-CO" sz="1400" dirty="0"/>
                <a:t>DOCENTE</a:t>
              </a:r>
            </a:p>
          </p:txBody>
        </p:sp>
        <p:cxnSp>
          <p:nvCxnSpPr>
            <p:cNvPr id="47" name="46 Conector recto"/>
            <p:cNvCxnSpPr>
              <a:stCxn id="46" idx="1"/>
              <a:endCxn id="26" idx="3"/>
            </p:cNvCxnSpPr>
            <p:nvPr/>
          </p:nvCxnSpPr>
          <p:spPr>
            <a:xfrm rot="10800000" flipV="1">
              <a:off x="5357818" y="3822702"/>
              <a:ext cx="2071701" cy="64294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47 Conector recto de flecha"/>
            <p:cNvCxnSpPr/>
            <p:nvPr/>
          </p:nvCxnSpPr>
          <p:spPr>
            <a:xfrm rot="10800000" flipV="1">
              <a:off x="5510219" y="3786190"/>
              <a:ext cx="1419235" cy="42862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49" name="48 Rectángulo"/>
            <p:cNvSpPr/>
            <p:nvPr/>
          </p:nvSpPr>
          <p:spPr>
            <a:xfrm>
              <a:off x="785786" y="5214950"/>
              <a:ext cx="1214445" cy="35718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s-CO" sz="1400" dirty="0"/>
                <a:t>USUARIO</a:t>
              </a:r>
            </a:p>
          </p:txBody>
        </p:sp>
        <p:cxnSp>
          <p:nvCxnSpPr>
            <p:cNvPr id="50" name="49 Conector recto"/>
            <p:cNvCxnSpPr>
              <a:stCxn id="49" idx="3"/>
              <a:endCxn id="26" idx="2"/>
            </p:cNvCxnSpPr>
            <p:nvPr/>
          </p:nvCxnSpPr>
          <p:spPr>
            <a:xfrm flipV="1">
              <a:off x="2000231" y="4643446"/>
              <a:ext cx="2751157" cy="75089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50 Conector recto de flecha"/>
            <p:cNvCxnSpPr/>
            <p:nvPr/>
          </p:nvCxnSpPr>
          <p:spPr>
            <a:xfrm rot="10800000" flipV="1">
              <a:off x="2285983" y="4714883"/>
              <a:ext cx="1643075" cy="42862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22557" name="51 CuadroTexto"/>
            <p:cNvSpPr txBox="1">
              <a:spLocks noChangeArrowheads="1"/>
            </p:cNvSpPr>
            <p:nvPr/>
          </p:nvSpPr>
          <p:spPr bwMode="auto">
            <a:xfrm rot="-812503">
              <a:off x="2467017" y="4560366"/>
              <a:ext cx="1075166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CO" sz="1200"/>
                <a:t>7. Busca OVAS</a:t>
              </a:r>
            </a:p>
          </p:txBody>
        </p:sp>
        <p:cxnSp>
          <p:nvCxnSpPr>
            <p:cNvPr id="53" name="52 Conector recto de flecha"/>
            <p:cNvCxnSpPr/>
            <p:nvPr/>
          </p:nvCxnSpPr>
          <p:spPr>
            <a:xfrm rot="10800000" flipH="1">
              <a:off x="2438385" y="5000635"/>
              <a:ext cx="1643075" cy="42862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22559" name="53 CuadroTexto"/>
            <p:cNvSpPr txBox="1">
              <a:spLocks noChangeArrowheads="1"/>
            </p:cNvSpPr>
            <p:nvPr/>
          </p:nvSpPr>
          <p:spPr bwMode="auto">
            <a:xfrm rot="-812503">
              <a:off x="2581242" y="5244552"/>
              <a:ext cx="1585499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CO" sz="1200"/>
                <a:t>8. Realiza comentarios</a:t>
              </a:r>
            </a:p>
          </p:txBody>
        </p:sp>
      </p:grp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O" dirty="0" smtClean="0"/>
              <a:t>DIAGRAMAS DE COLABORACION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s-CO" dirty="0" smtClean="0"/>
              <a:t>Esta compuesto de objetos relaciones y mensajes. Muestra como los objetos colaboran entre si, de acuerdo al espacio.  Estos objetos se enlazan por medio de flechas las cuales llevan mensajes</a:t>
            </a:r>
            <a:endParaRPr lang="es-CO" dirty="0"/>
          </a:p>
        </p:txBody>
      </p:sp>
    </p:spTree>
  </p:cSld>
  <p:clrMapOvr>
    <a:masterClrMapping/>
  </p:clrMapOvr>
  <p:transition>
    <p:rand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>
            <a:normAutofit/>
          </a:bodyPr>
          <a:lstStyle/>
          <a:p>
            <a:r>
              <a:rPr lang="es-CO" dirty="0" smtClean="0"/>
              <a:t>DIAGRAMAS DE COLABORACION</a:t>
            </a:r>
            <a:endParaRPr lang="es-CO" dirty="0"/>
          </a:p>
        </p:txBody>
      </p:sp>
      <p:sp>
        <p:nvSpPr>
          <p:cNvPr id="4" name="3 Rectángulo"/>
          <p:cNvSpPr/>
          <p:nvPr/>
        </p:nvSpPr>
        <p:spPr>
          <a:xfrm>
            <a:off x="2643174" y="2071678"/>
            <a:ext cx="1428760" cy="64294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 NOMBRE 1</a:t>
            </a:r>
            <a:endParaRPr lang="es-CO" dirty="0"/>
          </a:p>
        </p:txBody>
      </p:sp>
      <p:sp>
        <p:nvSpPr>
          <p:cNvPr id="5" name="4 Rectángulo"/>
          <p:cNvSpPr/>
          <p:nvPr/>
        </p:nvSpPr>
        <p:spPr>
          <a:xfrm>
            <a:off x="6429388" y="3929066"/>
            <a:ext cx="1428760" cy="64294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 NOMBRE 2</a:t>
            </a:r>
            <a:endParaRPr lang="es-CO" dirty="0"/>
          </a:p>
        </p:txBody>
      </p:sp>
      <p:sp>
        <p:nvSpPr>
          <p:cNvPr id="6" name="5 Rectángulo"/>
          <p:cNvSpPr/>
          <p:nvPr/>
        </p:nvSpPr>
        <p:spPr>
          <a:xfrm>
            <a:off x="1785918" y="4857760"/>
            <a:ext cx="1428760" cy="64294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 NOMBRE 3</a:t>
            </a:r>
            <a:endParaRPr lang="es-CO" dirty="0"/>
          </a:p>
        </p:txBody>
      </p:sp>
      <p:cxnSp>
        <p:nvCxnSpPr>
          <p:cNvPr id="8" name="7 Conector recto de flecha"/>
          <p:cNvCxnSpPr>
            <a:stCxn id="4" idx="3"/>
            <a:endCxn id="5" idx="0"/>
          </p:cNvCxnSpPr>
          <p:nvPr/>
        </p:nvCxnSpPr>
        <p:spPr>
          <a:xfrm>
            <a:off x="4071934" y="2393149"/>
            <a:ext cx="3071834" cy="153591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 de flecha"/>
          <p:cNvCxnSpPr>
            <a:stCxn id="5" idx="2"/>
            <a:endCxn id="6" idx="3"/>
          </p:cNvCxnSpPr>
          <p:nvPr/>
        </p:nvCxnSpPr>
        <p:spPr>
          <a:xfrm rot="5400000">
            <a:off x="4875612" y="2911074"/>
            <a:ext cx="607223" cy="39290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 de flecha"/>
          <p:cNvCxnSpPr>
            <a:stCxn id="6" idx="0"/>
            <a:endCxn id="4" idx="2"/>
          </p:cNvCxnSpPr>
          <p:nvPr/>
        </p:nvCxnSpPr>
        <p:spPr>
          <a:xfrm rot="5400000" flipH="1" flipV="1">
            <a:off x="1857356" y="3357562"/>
            <a:ext cx="2143140" cy="85725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19 CuadroTexto"/>
          <p:cNvSpPr txBox="1"/>
          <p:nvPr/>
        </p:nvSpPr>
        <p:spPr>
          <a:xfrm rot="1680249">
            <a:off x="5159205" y="2620558"/>
            <a:ext cx="1212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 smtClean="0"/>
              <a:t>1:agregar()</a:t>
            </a:r>
            <a:endParaRPr lang="es-CO" dirty="0"/>
          </a:p>
        </p:txBody>
      </p:sp>
      <p:sp>
        <p:nvSpPr>
          <p:cNvPr id="21" name="20 CuadroTexto"/>
          <p:cNvSpPr txBox="1"/>
          <p:nvPr/>
        </p:nvSpPr>
        <p:spPr>
          <a:xfrm rot="20952447">
            <a:off x="4632506" y="5120887"/>
            <a:ext cx="14090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 smtClean="0"/>
              <a:t>2:Modificar()</a:t>
            </a:r>
            <a:endParaRPr lang="es-CO" dirty="0"/>
          </a:p>
        </p:txBody>
      </p:sp>
      <p:sp>
        <p:nvSpPr>
          <p:cNvPr id="22" name="21 CuadroTexto"/>
          <p:cNvSpPr txBox="1"/>
          <p:nvPr/>
        </p:nvSpPr>
        <p:spPr>
          <a:xfrm rot="17622677">
            <a:off x="1880716" y="3535012"/>
            <a:ext cx="14295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 smtClean="0"/>
              <a:t>3:Actualizar()</a:t>
            </a:r>
            <a:endParaRPr lang="es-CO" dirty="0"/>
          </a:p>
        </p:txBody>
      </p:sp>
    </p:spTree>
  </p:cSld>
  <p:clrMapOvr>
    <a:masterClrMapping/>
  </p:clrMapOvr>
  <p:transition>
    <p:rand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O" dirty="0" smtClean="0"/>
              <a:t>SECUENCIA DE INTERACION </a:t>
            </a:r>
            <a:endParaRPr lang="es-CO" dirty="0"/>
          </a:p>
        </p:txBody>
      </p:sp>
      <p:sp>
        <p:nvSpPr>
          <p:cNvPr id="3" name="2 Cara sonriente"/>
          <p:cNvSpPr/>
          <p:nvPr/>
        </p:nvSpPr>
        <p:spPr>
          <a:xfrm>
            <a:off x="1285852" y="1785926"/>
            <a:ext cx="714380" cy="71438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4" name="3 Rectángulo"/>
          <p:cNvSpPr/>
          <p:nvPr/>
        </p:nvSpPr>
        <p:spPr>
          <a:xfrm>
            <a:off x="3714744" y="2500306"/>
            <a:ext cx="1428760" cy="50006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GUI</a:t>
            </a:r>
            <a:endParaRPr lang="es-CO" dirty="0"/>
          </a:p>
        </p:txBody>
      </p:sp>
      <p:sp>
        <p:nvSpPr>
          <p:cNvPr id="5" name="4 Rectángulo"/>
          <p:cNvSpPr/>
          <p:nvPr/>
        </p:nvSpPr>
        <p:spPr>
          <a:xfrm>
            <a:off x="6286512" y="3429000"/>
            <a:ext cx="1428760" cy="50006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S.O.</a:t>
            </a:r>
            <a:endParaRPr lang="es-CO" dirty="0"/>
          </a:p>
        </p:txBody>
      </p:sp>
      <p:sp>
        <p:nvSpPr>
          <p:cNvPr id="6" name="5 Rectángulo"/>
          <p:cNvSpPr/>
          <p:nvPr/>
        </p:nvSpPr>
        <p:spPr>
          <a:xfrm>
            <a:off x="6215074" y="5643578"/>
            <a:ext cx="1428760" cy="50006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CPU</a:t>
            </a:r>
            <a:endParaRPr lang="es-CO" dirty="0"/>
          </a:p>
        </p:txBody>
      </p:sp>
      <p:sp>
        <p:nvSpPr>
          <p:cNvPr id="7" name="6 Rectángulo"/>
          <p:cNvSpPr/>
          <p:nvPr/>
        </p:nvSpPr>
        <p:spPr>
          <a:xfrm>
            <a:off x="1785918" y="5786454"/>
            <a:ext cx="1428760" cy="50006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T. VIDEO</a:t>
            </a:r>
            <a:endParaRPr lang="es-CO" dirty="0"/>
          </a:p>
        </p:txBody>
      </p:sp>
      <p:sp>
        <p:nvSpPr>
          <p:cNvPr id="8" name="7 Rectángulo"/>
          <p:cNvSpPr/>
          <p:nvPr/>
        </p:nvSpPr>
        <p:spPr>
          <a:xfrm>
            <a:off x="571472" y="3857628"/>
            <a:ext cx="1428760" cy="50006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MONITOR</a:t>
            </a:r>
            <a:endParaRPr lang="es-CO" dirty="0"/>
          </a:p>
        </p:txBody>
      </p:sp>
      <p:cxnSp>
        <p:nvCxnSpPr>
          <p:cNvPr id="10" name="9 Conector recto"/>
          <p:cNvCxnSpPr>
            <a:stCxn id="3" idx="6"/>
            <a:endCxn id="4" idx="1"/>
          </p:cNvCxnSpPr>
          <p:nvPr/>
        </p:nvCxnSpPr>
        <p:spPr>
          <a:xfrm>
            <a:off x="2000232" y="2143116"/>
            <a:ext cx="1714512" cy="60722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"/>
          <p:cNvCxnSpPr>
            <a:stCxn id="4" idx="3"/>
            <a:endCxn id="5" idx="0"/>
          </p:cNvCxnSpPr>
          <p:nvPr/>
        </p:nvCxnSpPr>
        <p:spPr>
          <a:xfrm>
            <a:off x="5143504" y="2750339"/>
            <a:ext cx="1857388" cy="67866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"/>
          <p:cNvCxnSpPr>
            <a:stCxn id="5" idx="2"/>
            <a:endCxn id="6" idx="0"/>
          </p:cNvCxnSpPr>
          <p:nvPr/>
        </p:nvCxnSpPr>
        <p:spPr>
          <a:xfrm rot="5400000">
            <a:off x="6107917" y="4750603"/>
            <a:ext cx="1714512" cy="7143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15 Conector recto"/>
          <p:cNvCxnSpPr>
            <a:stCxn id="6" idx="1"/>
            <a:endCxn id="7" idx="3"/>
          </p:cNvCxnSpPr>
          <p:nvPr/>
        </p:nvCxnSpPr>
        <p:spPr>
          <a:xfrm rot="10800000" flipV="1">
            <a:off x="3214678" y="5893611"/>
            <a:ext cx="3000396" cy="14287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"/>
          <p:cNvCxnSpPr>
            <a:stCxn id="7" idx="0"/>
            <a:endCxn id="8" idx="2"/>
          </p:cNvCxnSpPr>
          <p:nvPr/>
        </p:nvCxnSpPr>
        <p:spPr>
          <a:xfrm rot="16200000" flipV="1">
            <a:off x="1178695" y="4464851"/>
            <a:ext cx="1428760" cy="121444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21 Conector recto"/>
          <p:cNvCxnSpPr>
            <a:stCxn id="8" idx="0"/>
            <a:endCxn id="4" idx="2"/>
          </p:cNvCxnSpPr>
          <p:nvPr/>
        </p:nvCxnSpPr>
        <p:spPr>
          <a:xfrm rot="5400000" flipH="1" flipV="1">
            <a:off x="2428860" y="1857364"/>
            <a:ext cx="857256" cy="31432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23 Conector recto"/>
          <p:cNvCxnSpPr/>
          <p:nvPr/>
        </p:nvCxnSpPr>
        <p:spPr>
          <a:xfrm>
            <a:off x="2428860" y="2000240"/>
            <a:ext cx="1071570" cy="357190"/>
          </a:xfrm>
          <a:prstGeom prst="line">
            <a:avLst/>
          </a:prstGeom>
          <a:ln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25 Conector recto"/>
          <p:cNvCxnSpPr/>
          <p:nvPr/>
        </p:nvCxnSpPr>
        <p:spPr>
          <a:xfrm>
            <a:off x="5572132" y="2643182"/>
            <a:ext cx="1071570" cy="357190"/>
          </a:xfrm>
          <a:prstGeom prst="line">
            <a:avLst/>
          </a:prstGeom>
          <a:ln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26 Conector recto"/>
          <p:cNvCxnSpPr/>
          <p:nvPr/>
        </p:nvCxnSpPr>
        <p:spPr>
          <a:xfrm rot="5400000">
            <a:off x="6573058" y="4714884"/>
            <a:ext cx="1142214" cy="794"/>
          </a:xfrm>
          <a:prstGeom prst="line">
            <a:avLst/>
          </a:prstGeom>
          <a:ln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30 Conector recto"/>
          <p:cNvCxnSpPr/>
          <p:nvPr/>
        </p:nvCxnSpPr>
        <p:spPr>
          <a:xfrm rot="10800000" flipV="1">
            <a:off x="4143372" y="6072206"/>
            <a:ext cx="1357322" cy="70644"/>
          </a:xfrm>
          <a:prstGeom prst="line">
            <a:avLst/>
          </a:prstGeom>
          <a:ln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32 Conector recto"/>
          <p:cNvCxnSpPr/>
          <p:nvPr/>
        </p:nvCxnSpPr>
        <p:spPr>
          <a:xfrm rot="16200000" flipV="1">
            <a:off x="1250133" y="4822041"/>
            <a:ext cx="857256" cy="785818"/>
          </a:xfrm>
          <a:prstGeom prst="line">
            <a:avLst/>
          </a:prstGeom>
          <a:ln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34 Conector recto"/>
          <p:cNvCxnSpPr/>
          <p:nvPr/>
        </p:nvCxnSpPr>
        <p:spPr>
          <a:xfrm flipV="1">
            <a:off x="1571604" y="3143248"/>
            <a:ext cx="1643074" cy="428628"/>
          </a:xfrm>
          <a:prstGeom prst="line">
            <a:avLst/>
          </a:prstGeom>
          <a:ln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36 CuadroTexto"/>
          <p:cNvSpPr txBox="1"/>
          <p:nvPr/>
        </p:nvSpPr>
        <p:spPr>
          <a:xfrm rot="1236877">
            <a:off x="5421950" y="2421527"/>
            <a:ext cx="15682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400" dirty="0" smtClean="0"/>
              <a:t>1:Notificar (Tecleo)</a:t>
            </a:r>
            <a:endParaRPr lang="es-CO" sz="1400" dirty="0"/>
          </a:p>
        </p:txBody>
      </p:sp>
      <p:sp>
        <p:nvSpPr>
          <p:cNvPr id="38" name="37 CuadroTexto"/>
          <p:cNvSpPr txBox="1"/>
          <p:nvPr/>
        </p:nvSpPr>
        <p:spPr>
          <a:xfrm rot="5400000">
            <a:off x="6606843" y="4584561"/>
            <a:ext cx="16673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400" dirty="0" smtClean="0"/>
              <a:t>2:actualizar (tecleo) </a:t>
            </a:r>
            <a:endParaRPr lang="es-CO" sz="1400" dirty="0"/>
          </a:p>
        </p:txBody>
      </p:sp>
      <p:sp>
        <p:nvSpPr>
          <p:cNvPr id="39" name="38 CuadroTexto"/>
          <p:cNvSpPr txBox="1"/>
          <p:nvPr/>
        </p:nvSpPr>
        <p:spPr>
          <a:xfrm rot="21346943">
            <a:off x="4229009" y="6261053"/>
            <a:ext cx="14941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400" dirty="0" smtClean="0"/>
              <a:t>4:notificar(tecleo)</a:t>
            </a:r>
            <a:endParaRPr lang="es-CO" sz="1400" dirty="0"/>
          </a:p>
        </p:txBody>
      </p:sp>
      <p:sp>
        <p:nvSpPr>
          <p:cNvPr id="40" name="39 CuadroTexto"/>
          <p:cNvSpPr txBox="1"/>
          <p:nvPr/>
        </p:nvSpPr>
        <p:spPr>
          <a:xfrm rot="2951365">
            <a:off x="450081" y="5140691"/>
            <a:ext cx="14579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400" dirty="0" smtClean="0"/>
              <a:t>1:mostrar(tecleo)</a:t>
            </a:r>
            <a:endParaRPr lang="es-CO" sz="1400" dirty="0"/>
          </a:p>
        </p:txBody>
      </p:sp>
      <p:sp>
        <p:nvSpPr>
          <p:cNvPr id="41" name="40 CuadroTexto"/>
          <p:cNvSpPr txBox="1"/>
          <p:nvPr/>
        </p:nvSpPr>
        <p:spPr>
          <a:xfrm rot="20824228">
            <a:off x="1605993" y="2854674"/>
            <a:ext cx="11463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400" dirty="0" smtClean="0"/>
              <a:t>1:respuesta()</a:t>
            </a:r>
            <a:endParaRPr lang="es-CO" sz="1400" dirty="0"/>
          </a:p>
        </p:txBody>
      </p:sp>
      <p:sp>
        <p:nvSpPr>
          <p:cNvPr id="42" name="41 CuadroTexto"/>
          <p:cNvSpPr txBox="1"/>
          <p:nvPr/>
        </p:nvSpPr>
        <p:spPr>
          <a:xfrm rot="1236877">
            <a:off x="2808933" y="1732645"/>
            <a:ext cx="6479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400" dirty="0" smtClean="0"/>
              <a:t>Tecleo</a:t>
            </a:r>
            <a:endParaRPr lang="es-CO" sz="1400" dirty="0"/>
          </a:p>
        </p:txBody>
      </p:sp>
      <p:sp>
        <p:nvSpPr>
          <p:cNvPr id="43" name="42 CuadroTexto"/>
          <p:cNvSpPr txBox="1"/>
          <p:nvPr/>
        </p:nvSpPr>
        <p:spPr>
          <a:xfrm rot="1437619">
            <a:off x="4493996" y="3511195"/>
            <a:ext cx="16673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400" dirty="0"/>
              <a:t>3</a:t>
            </a:r>
            <a:r>
              <a:rPr lang="es-CO" sz="1400" dirty="0" smtClean="0"/>
              <a:t>:actualizar (tecleo) </a:t>
            </a:r>
            <a:endParaRPr lang="es-CO" sz="1400" dirty="0"/>
          </a:p>
        </p:txBody>
      </p:sp>
      <p:cxnSp>
        <p:nvCxnSpPr>
          <p:cNvPr id="44" name="43 Conector recto"/>
          <p:cNvCxnSpPr/>
          <p:nvPr/>
        </p:nvCxnSpPr>
        <p:spPr>
          <a:xfrm rot="10800000">
            <a:off x="5072066" y="3143248"/>
            <a:ext cx="1071570" cy="428629"/>
          </a:xfrm>
          <a:prstGeom prst="line">
            <a:avLst/>
          </a:prstGeom>
          <a:ln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rand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O" dirty="0" smtClean="0"/>
              <a:t>SECUENCIA CON BURIFICACIÓN </a:t>
            </a:r>
            <a:endParaRPr lang="es-CO" dirty="0"/>
          </a:p>
        </p:txBody>
      </p:sp>
      <p:sp>
        <p:nvSpPr>
          <p:cNvPr id="3" name="2 Cara sonriente"/>
          <p:cNvSpPr/>
          <p:nvPr/>
        </p:nvSpPr>
        <p:spPr>
          <a:xfrm>
            <a:off x="857224" y="1857364"/>
            <a:ext cx="714380" cy="71438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4" name="3 Rectángulo"/>
          <p:cNvSpPr/>
          <p:nvPr/>
        </p:nvSpPr>
        <p:spPr>
          <a:xfrm>
            <a:off x="3714744" y="2500306"/>
            <a:ext cx="1428760" cy="50006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FACHADA</a:t>
            </a:r>
            <a:endParaRPr lang="es-CO" dirty="0"/>
          </a:p>
        </p:txBody>
      </p:sp>
      <p:sp>
        <p:nvSpPr>
          <p:cNvPr id="5" name="4 Rectángulo"/>
          <p:cNvSpPr/>
          <p:nvPr/>
        </p:nvSpPr>
        <p:spPr>
          <a:xfrm>
            <a:off x="6084104" y="5072074"/>
            <a:ext cx="1702606" cy="50006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dirty="0" smtClean="0"/>
              <a:t>REGISTRADOR</a:t>
            </a:r>
            <a:endParaRPr lang="es-CO" sz="1600" dirty="0"/>
          </a:p>
        </p:txBody>
      </p:sp>
      <p:sp>
        <p:nvSpPr>
          <p:cNvPr id="6" name="5 Rectángulo"/>
          <p:cNvSpPr/>
          <p:nvPr/>
        </p:nvSpPr>
        <p:spPr>
          <a:xfrm>
            <a:off x="928662" y="5072074"/>
            <a:ext cx="1857388" cy="50006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dirty="0" smtClean="0"/>
              <a:t>DESPACHADOR</a:t>
            </a:r>
            <a:endParaRPr lang="es-CO" sz="1600" dirty="0"/>
          </a:p>
        </p:txBody>
      </p:sp>
      <p:cxnSp>
        <p:nvCxnSpPr>
          <p:cNvPr id="8" name="7 Conector recto"/>
          <p:cNvCxnSpPr>
            <a:stCxn id="4" idx="3"/>
            <a:endCxn id="5" idx="0"/>
          </p:cNvCxnSpPr>
          <p:nvPr/>
        </p:nvCxnSpPr>
        <p:spPr>
          <a:xfrm>
            <a:off x="5143504" y="2750339"/>
            <a:ext cx="1791903" cy="23217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>
            <a:stCxn id="5" idx="1"/>
            <a:endCxn id="6" idx="3"/>
          </p:cNvCxnSpPr>
          <p:nvPr/>
        </p:nvCxnSpPr>
        <p:spPr>
          <a:xfrm rot="10800000">
            <a:off x="2786050" y="5322107"/>
            <a:ext cx="329805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"/>
          <p:cNvCxnSpPr>
            <a:stCxn id="6" idx="0"/>
            <a:endCxn id="4" idx="1"/>
          </p:cNvCxnSpPr>
          <p:nvPr/>
        </p:nvCxnSpPr>
        <p:spPr>
          <a:xfrm rot="5400000" flipH="1" flipV="1">
            <a:off x="1625183" y="2982513"/>
            <a:ext cx="2321735" cy="18573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18 Conector recto"/>
          <p:cNvCxnSpPr>
            <a:stCxn id="3" idx="6"/>
            <a:endCxn id="4" idx="0"/>
          </p:cNvCxnSpPr>
          <p:nvPr/>
        </p:nvCxnSpPr>
        <p:spPr>
          <a:xfrm>
            <a:off x="1571604" y="2214554"/>
            <a:ext cx="2857520" cy="2857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"/>
          <p:cNvCxnSpPr/>
          <p:nvPr/>
        </p:nvCxnSpPr>
        <p:spPr>
          <a:xfrm>
            <a:off x="1785918" y="2000240"/>
            <a:ext cx="1643074" cy="142876"/>
          </a:xfrm>
          <a:prstGeom prst="line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21 Conector recto"/>
          <p:cNvCxnSpPr/>
          <p:nvPr/>
        </p:nvCxnSpPr>
        <p:spPr>
          <a:xfrm rot="16200000" flipH="1">
            <a:off x="5500694" y="3214686"/>
            <a:ext cx="1571636" cy="1285884"/>
          </a:xfrm>
          <a:prstGeom prst="line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23 Conector recto"/>
          <p:cNvCxnSpPr/>
          <p:nvPr/>
        </p:nvCxnSpPr>
        <p:spPr>
          <a:xfrm rot="10800000">
            <a:off x="3357555" y="5500702"/>
            <a:ext cx="2428891" cy="1588"/>
          </a:xfrm>
          <a:prstGeom prst="line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25 Conector recto"/>
          <p:cNvCxnSpPr/>
          <p:nvPr/>
        </p:nvCxnSpPr>
        <p:spPr>
          <a:xfrm rot="5400000" flipH="1" flipV="1">
            <a:off x="1643042" y="3143249"/>
            <a:ext cx="1785949" cy="1357321"/>
          </a:xfrm>
          <a:prstGeom prst="line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27 Conector recto"/>
          <p:cNvCxnSpPr/>
          <p:nvPr/>
        </p:nvCxnSpPr>
        <p:spPr>
          <a:xfrm rot="16200000" flipV="1">
            <a:off x="5214942" y="3429000"/>
            <a:ext cx="1571636" cy="1285884"/>
          </a:xfrm>
          <a:prstGeom prst="line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28 CuadroTexto"/>
          <p:cNvSpPr txBox="1"/>
          <p:nvPr/>
        </p:nvSpPr>
        <p:spPr>
          <a:xfrm rot="340777">
            <a:off x="1653394" y="1675060"/>
            <a:ext cx="26264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400" dirty="0" smtClean="0"/>
              <a:t>Insertar (Alimentación, selección)</a:t>
            </a:r>
            <a:endParaRPr lang="es-CO" sz="1400" dirty="0"/>
          </a:p>
        </p:txBody>
      </p:sp>
      <p:sp>
        <p:nvSpPr>
          <p:cNvPr id="31" name="30 CuadroTexto"/>
          <p:cNvSpPr txBox="1"/>
          <p:nvPr/>
        </p:nvSpPr>
        <p:spPr>
          <a:xfrm>
            <a:off x="5500694" y="2643182"/>
            <a:ext cx="28649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400" dirty="0" smtClean="0"/>
              <a:t>1. Agregar(Alimentación, selección) </a:t>
            </a:r>
            <a:endParaRPr lang="es-CO" sz="1400" dirty="0"/>
          </a:p>
        </p:txBody>
      </p:sp>
      <p:cxnSp>
        <p:nvCxnSpPr>
          <p:cNvPr id="33" name="32 Conector angular"/>
          <p:cNvCxnSpPr>
            <a:stCxn id="5" idx="0"/>
            <a:endCxn id="5" idx="2"/>
          </p:cNvCxnSpPr>
          <p:nvPr/>
        </p:nvCxnSpPr>
        <p:spPr>
          <a:xfrm rot="16200000" flipH="1">
            <a:off x="6685374" y="5322107"/>
            <a:ext cx="500066" cy="1588"/>
          </a:xfrm>
          <a:prstGeom prst="bentConnector5">
            <a:avLst>
              <a:gd name="adj1" fmla="val -45714"/>
              <a:gd name="adj2" fmla="val 68003967"/>
              <a:gd name="adj3" fmla="val 145714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34 CuadroTexto"/>
          <p:cNvSpPr txBox="1"/>
          <p:nvPr/>
        </p:nvSpPr>
        <p:spPr>
          <a:xfrm>
            <a:off x="6203475" y="6120490"/>
            <a:ext cx="28691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400" dirty="0" smtClean="0"/>
              <a:t>[alimentación &gt; precio]  2.2: Verificar</a:t>
            </a:r>
          </a:p>
          <a:p>
            <a:r>
              <a:rPr lang="es-CO" sz="1400" dirty="0" smtClean="0"/>
              <a:t>(Alimentación, precio) </a:t>
            </a:r>
            <a:endParaRPr lang="es-CO" sz="1400" dirty="0"/>
          </a:p>
        </p:txBody>
      </p:sp>
      <p:sp>
        <p:nvSpPr>
          <p:cNvPr id="37" name="36 CuadroTexto"/>
          <p:cNvSpPr txBox="1"/>
          <p:nvPr/>
        </p:nvSpPr>
        <p:spPr>
          <a:xfrm>
            <a:off x="2643174" y="5572140"/>
            <a:ext cx="39711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400" dirty="0" smtClean="0"/>
              <a:t>[alimentación = precio]  2.2: despachar  (Selección)  </a:t>
            </a:r>
            <a:endParaRPr lang="es-CO" sz="1400" dirty="0"/>
          </a:p>
        </p:txBody>
      </p:sp>
      <p:sp>
        <p:nvSpPr>
          <p:cNvPr id="38" name="37 CuadroTexto"/>
          <p:cNvSpPr txBox="1"/>
          <p:nvPr/>
        </p:nvSpPr>
        <p:spPr>
          <a:xfrm>
            <a:off x="2601112" y="5835867"/>
            <a:ext cx="39887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400" dirty="0" smtClean="0"/>
              <a:t>[hay precio de entrada]  3.1: despachar  (Selección)  </a:t>
            </a:r>
            <a:endParaRPr lang="es-CO" sz="1400" dirty="0"/>
          </a:p>
        </p:txBody>
      </p:sp>
      <p:sp>
        <p:nvSpPr>
          <p:cNvPr id="39" name="38 CuadroTexto"/>
          <p:cNvSpPr txBox="1"/>
          <p:nvPr/>
        </p:nvSpPr>
        <p:spPr>
          <a:xfrm>
            <a:off x="3731429" y="4143380"/>
            <a:ext cx="23407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400" dirty="0" smtClean="0"/>
              <a:t>[hay precio de alimentación]  </a:t>
            </a:r>
          </a:p>
          <a:p>
            <a:r>
              <a:rPr lang="es-CO" sz="1400" dirty="0" smtClean="0"/>
              <a:t>3.2: devolver  (cambio)    </a:t>
            </a:r>
            <a:endParaRPr lang="es-CO" sz="1400" dirty="0"/>
          </a:p>
        </p:txBody>
      </p:sp>
      <p:sp>
        <p:nvSpPr>
          <p:cNvPr id="40" name="39 CuadroTexto"/>
          <p:cNvSpPr txBox="1"/>
          <p:nvPr/>
        </p:nvSpPr>
        <p:spPr>
          <a:xfrm>
            <a:off x="642910" y="3357562"/>
            <a:ext cx="21419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400" dirty="0" smtClean="0"/>
              <a:t>4: despachar (selección)     </a:t>
            </a:r>
            <a:endParaRPr lang="es-CO" sz="1400" dirty="0"/>
          </a:p>
        </p:txBody>
      </p:sp>
    </p:spTree>
  </p:cSld>
  <p:clrMapOvr>
    <a:masterClrMapping/>
  </p:clrMapOvr>
  <p:transition>
    <p:rand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O" dirty="0" smtClean="0"/>
              <a:t>VARIOS OBJETOS RECEPTORES DE UNA CLASE</a:t>
            </a:r>
            <a:endParaRPr lang="es-CO" dirty="0"/>
          </a:p>
        </p:txBody>
      </p:sp>
      <p:sp>
        <p:nvSpPr>
          <p:cNvPr id="5" name="4 Rectángulo"/>
          <p:cNvSpPr/>
          <p:nvPr/>
        </p:nvSpPr>
        <p:spPr>
          <a:xfrm>
            <a:off x="428596" y="2500306"/>
            <a:ext cx="1714512" cy="50006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PROFESOR</a:t>
            </a:r>
            <a:endParaRPr lang="es-CO" dirty="0"/>
          </a:p>
        </p:txBody>
      </p:sp>
      <p:sp>
        <p:nvSpPr>
          <p:cNvPr id="6" name="5 Rectángulo"/>
          <p:cNvSpPr/>
          <p:nvPr/>
        </p:nvSpPr>
        <p:spPr>
          <a:xfrm>
            <a:off x="3143240" y="4857760"/>
            <a:ext cx="1428760" cy="50006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ESTUDIANTE</a:t>
            </a:r>
            <a:endParaRPr lang="es-CO" dirty="0"/>
          </a:p>
        </p:txBody>
      </p:sp>
      <p:sp>
        <p:nvSpPr>
          <p:cNvPr id="7" name="6 Rectángulo"/>
          <p:cNvSpPr/>
          <p:nvPr/>
        </p:nvSpPr>
        <p:spPr>
          <a:xfrm>
            <a:off x="3000364" y="4929198"/>
            <a:ext cx="1428760" cy="50006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ESTUDIANTE</a:t>
            </a:r>
            <a:endParaRPr lang="es-CO" dirty="0"/>
          </a:p>
        </p:txBody>
      </p:sp>
      <p:sp>
        <p:nvSpPr>
          <p:cNvPr id="8" name="7 Rectángulo"/>
          <p:cNvSpPr/>
          <p:nvPr/>
        </p:nvSpPr>
        <p:spPr>
          <a:xfrm>
            <a:off x="2571736" y="5000636"/>
            <a:ext cx="1714512" cy="50006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ESTUDIANTE</a:t>
            </a:r>
            <a:endParaRPr lang="es-CO" dirty="0"/>
          </a:p>
        </p:txBody>
      </p:sp>
      <p:cxnSp>
        <p:nvCxnSpPr>
          <p:cNvPr id="10" name="9 Conector recto"/>
          <p:cNvCxnSpPr>
            <a:stCxn id="5" idx="2"/>
            <a:endCxn id="8" idx="0"/>
          </p:cNvCxnSpPr>
          <p:nvPr/>
        </p:nvCxnSpPr>
        <p:spPr>
          <a:xfrm rot="16200000" flipH="1">
            <a:off x="1357290" y="2928934"/>
            <a:ext cx="2000264" cy="214314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"/>
          <p:cNvCxnSpPr/>
          <p:nvPr/>
        </p:nvCxnSpPr>
        <p:spPr>
          <a:xfrm>
            <a:off x="1357290" y="3286124"/>
            <a:ext cx="1357322" cy="1285884"/>
          </a:xfrm>
          <a:prstGeom prst="line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12 CuadroTexto"/>
          <p:cNvSpPr txBox="1"/>
          <p:nvPr/>
        </p:nvSpPr>
        <p:spPr>
          <a:xfrm>
            <a:off x="285720" y="4429132"/>
            <a:ext cx="23228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400" dirty="0" smtClean="0"/>
              <a:t>*[todos]  1: atender (tarea)    </a:t>
            </a:r>
            <a:endParaRPr lang="es-CO" sz="1400" dirty="0"/>
          </a:p>
        </p:txBody>
      </p:sp>
      <p:sp>
        <p:nvSpPr>
          <p:cNvPr id="21" name="20 Rectángulo"/>
          <p:cNvSpPr/>
          <p:nvPr/>
        </p:nvSpPr>
        <p:spPr>
          <a:xfrm>
            <a:off x="4214810" y="2500306"/>
            <a:ext cx="1714512" cy="50006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EMPLEADO</a:t>
            </a:r>
            <a:endParaRPr lang="es-CO" dirty="0"/>
          </a:p>
        </p:txBody>
      </p:sp>
      <p:sp>
        <p:nvSpPr>
          <p:cNvPr id="22" name="21 Rectángulo"/>
          <p:cNvSpPr/>
          <p:nvPr/>
        </p:nvSpPr>
        <p:spPr>
          <a:xfrm>
            <a:off x="6929454" y="4857760"/>
            <a:ext cx="1428760" cy="50006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ESTUDIANTE</a:t>
            </a:r>
            <a:endParaRPr lang="es-CO" dirty="0"/>
          </a:p>
        </p:txBody>
      </p:sp>
      <p:sp>
        <p:nvSpPr>
          <p:cNvPr id="23" name="22 Rectángulo"/>
          <p:cNvSpPr/>
          <p:nvPr/>
        </p:nvSpPr>
        <p:spPr>
          <a:xfrm>
            <a:off x="6786578" y="4929198"/>
            <a:ext cx="1428760" cy="50006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ESTUDIANTE</a:t>
            </a:r>
            <a:endParaRPr lang="es-CO" dirty="0"/>
          </a:p>
        </p:txBody>
      </p:sp>
      <p:sp>
        <p:nvSpPr>
          <p:cNvPr id="24" name="23 Rectángulo"/>
          <p:cNvSpPr/>
          <p:nvPr/>
        </p:nvSpPr>
        <p:spPr>
          <a:xfrm>
            <a:off x="6643702" y="5000636"/>
            <a:ext cx="1428760" cy="50006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CLIENTE</a:t>
            </a:r>
            <a:endParaRPr lang="es-CO" dirty="0"/>
          </a:p>
        </p:txBody>
      </p:sp>
      <p:cxnSp>
        <p:nvCxnSpPr>
          <p:cNvPr id="25" name="24 Conector recto"/>
          <p:cNvCxnSpPr>
            <a:stCxn id="21" idx="2"/>
            <a:endCxn id="24" idx="0"/>
          </p:cNvCxnSpPr>
          <p:nvPr/>
        </p:nvCxnSpPr>
        <p:spPr>
          <a:xfrm rot="16200000" flipH="1">
            <a:off x="5214942" y="2857496"/>
            <a:ext cx="2000264" cy="228601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25 Conector recto"/>
          <p:cNvCxnSpPr/>
          <p:nvPr/>
        </p:nvCxnSpPr>
        <p:spPr>
          <a:xfrm>
            <a:off x="5857884" y="3214686"/>
            <a:ext cx="1357322" cy="1285884"/>
          </a:xfrm>
          <a:prstGeom prst="line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26 CuadroTexto"/>
          <p:cNvSpPr txBox="1"/>
          <p:nvPr/>
        </p:nvSpPr>
        <p:spPr>
          <a:xfrm>
            <a:off x="6143636" y="2928934"/>
            <a:ext cx="21531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400" dirty="0" smtClean="0"/>
              <a:t>*[posición en la fila = 1 …]  </a:t>
            </a:r>
          </a:p>
          <a:p>
            <a:r>
              <a:rPr lang="es-CO" sz="1400" dirty="0" smtClean="0"/>
              <a:t>1: atender ()    </a:t>
            </a:r>
            <a:endParaRPr lang="es-CO" sz="1400" dirty="0"/>
          </a:p>
        </p:txBody>
      </p:sp>
    </p:spTree>
  </p:cSld>
  <p:clrMapOvr>
    <a:masterClrMapping/>
  </p:clrMapOvr>
  <p:transition>
    <p:random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o">
  <a:themeElements>
    <a:clrScheme name="Urbano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o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114</TotalTime>
  <Words>458</Words>
  <Application>Microsoft Office PowerPoint</Application>
  <PresentationFormat>Presentación en pantalla (4:3)</PresentationFormat>
  <Paragraphs>108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4" baseType="lpstr">
      <vt:lpstr>Urbano</vt:lpstr>
      <vt:lpstr>DIAGRAMAS DE COLABORACION</vt:lpstr>
      <vt:lpstr>DIAGRAMA DE INTERACION</vt:lpstr>
      <vt:lpstr>Diagrama de secuencia</vt:lpstr>
      <vt:lpstr>Diagrama de colaboración</vt:lpstr>
      <vt:lpstr>DIAGRAMAS DE COLABORACION</vt:lpstr>
      <vt:lpstr>DIAGRAMAS DE COLABORACION</vt:lpstr>
      <vt:lpstr>SECUENCIA DE INTERACION </vt:lpstr>
      <vt:lpstr>SECUENCIA CON BURIFICACIÓN </vt:lpstr>
      <vt:lpstr>VARIOS OBJETOS RECEPTORES DE UNA CLASE</vt:lpstr>
      <vt:lpstr>VARIOS OBJETOS RECEPTORES DE UNA CLASE</vt:lpstr>
      <vt:lpstr>SINCRONIZACION</vt:lpstr>
      <vt:lpstr>CONCLUSIONES</vt:lpstr>
      <vt:lpstr>BIBLIOGRAFIA</vt:lpstr>
    </vt:vector>
  </TitlesOfParts>
  <Company>PRIVADO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DIAGRAMAS DE COLABORACION</dc:title>
  <dc:creator>USER</dc:creator>
  <cp:lastModifiedBy>USER</cp:lastModifiedBy>
  <cp:revision>14</cp:revision>
  <dcterms:created xsi:type="dcterms:W3CDTF">2011-05-11T03:08:35Z</dcterms:created>
  <dcterms:modified xsi:type="dcterms:W3CDTF">2011-05-11T11:13:18Z</dcterms:modified>
</cp:coreProperties>
</file>