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CC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149B50-1625-4C43-BEB3-FEC536CBEAE9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0FCB0E-CCED-4808-8981-9EAF1BCAB67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orizontal Scroll 7"/>
          <p:cNvSpPr/>
          <p:nvPr userDrawn="1"/>
        </p:nvSpPr>
        <p:spPr>
          <a:xfrm>
            <a:off x="457200" y="762000"/>
            <a:ext cx="8229600" cy="2590800"/>
          </a:xfrm>
          <a:prstGeom prst="horizontalScroll">
            <a:avLst/>
          </a:prstGeom>
          <a:gradFill>
            <a:gsLst>
              <a:gs pos="0">
                <a:srgbClr val="99FF33">
                  <a:alpha val="26000"/>
                </a:srgbClr>
              </a:gs>
              <a:gs pos="50000">
                <a:schemeClr val="bg1">
                  <a:alpha val="25000"/>
                </a:schemeClr>
              </a:gs>
              <a:gs pos="100000">
                <a:schemeClr val="tx2">
                  <a:lumMod val="60000"/>
                  <a:lumOff val="40000"/>
                  <a:alpha val="31000"/>
                </a:schemeClr>
              </a:gs>
            </a:gsLst>
            <a:lin ang="5400000" scaled="0"/>
          </a:gradFill>
          <a:ln>
            <a:gradFill>
              <a:gsLst>
                <a:gs pos="0">
                  <a:srgbClr val="99FF33"/>
                </a:gs>
                <a:gs pos="50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066800"/>
            <a:ext cx="7848600" cy="1981200"/>
          </a:xfrm>
        </p:spPr>
        <p:txBody>
          <a:bodyPr>
            <a:noAutofit/>
          </a:bodyPr>
          <a:lstStyle>
            <a:lvl1pPr>
              <a:defRPr sz="5400">
                <a:latin typeface="Segoe UI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814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gradFill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81000" y="1600200"/>
            <a:ext cx="8382000" cy="4495800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82000" cy="4525963"/>
          </a:xfrm>
          <a:ln>
            <a:gradFill>
              <a:gsLst>
                <a:gs pos="0">
                  <a:srgbClr val="99FF33"/>
                </a:gs>
                <a:gs pos="50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</a:gradFill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Round Diagonal Corner Rectangle 6"/>
          <p:cNvSpPr/>
          <p:nvPr userDrawn="1"/>
        </p:nvSpPr>
        <p:spPr>
          <a:xfrm>
            <a:off x="381000" y="228600"/>
            <a:ext cx="8382000" cy="1219200"/>
          </a:xfrm>
          <a:prstGeom prst="round2DiagRect">
            <a:avLst/>
          </a:prstGeom>
          <a:gradFill>
            <a:gsLst>
              <a:gs pos="0">
                <a:srgbClr val="99FF33">
                  <a:alpha val="26000"/>
                </a:srgbClr>
              </a:gs>
              <a:gs pos="50000">
                <a:schemeClr val="bg1">
                  <a:alpha val="25000"/>
                </a:schemeClr>
              </a:gs>
              <a:gs pos="100000">
                <a:schemeClr val="tx2">
                  <a:lumMod val="60000"/>
                  <a:lumOff val="40000"/>
                  <a:alpha val="31000"/>
                </a:schemeClr>
              </a:gs>
            </a:gsLst>
            <a:lin ang="5400000" scaled="0"/>
          </a:gradFill>
          <a:ln>
            <a:gradFill>
              <a:gsLst>
                <a:gs pos="0">
                  <a:srgbClr val="99FF33"/>
                </a:gs>
                <a:gs pos="50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 7"/>
          <p:cNvSpPr/>
          <p:nvPr userDrawn="1"/>
        </p:nvSpPr>
        <p:spPr>
          <a:xfrm>
            <a:off x="228600" y="228600"/>
            <a:ext cx="6705600" cy="5029200"/>
          </a:xfrm>
          <a:prstGeom prst="frame">
            <a:avLst/>
          </a:prstGeom>
          <a:ln>
            <a:gradFill>
              <a:gsLst>
                <a:gs pos="0">
                  <a:srgbClr val="99FF33"/>
                </a:gs>
                <a:gs pos="50000">
                  <a:schemeClr val="bg1"/>
                </a:gs>
                <a:gs pos="100000">
                  <a:schemeClr val="tx2">
                    <a:lumMod val="75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5486400" cy="56673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838199"/>
            <a:ext cx="5486400" cy="3810001"/>
          </a:xfrm>
          <a:gradFill>
            <a:gsLst>
              <a:gs pos="0">
                <a:srgbClr val="99FF33">
                  <a:alpha val="23000"/>
                </a:srgbClr>
              </a:gs>
              <a:gs pos="50000">
                <a:schemeClr val="bg1">
                  <a:alpha val="17000"/>
                </a:schemeClr>
              </a:gs>
              <a:gs pos="100000">
                <a:schemeClr val="tx2">
                  <a:lumMod val="75000"/>
                  <a:alpha val="59000"/>
                </a:schemeClr>
              </a:gs>
            </a:gsLst>
            <a:lin ang="5400000" scaled="0"/>
          </a:gra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4200" y="381000"/>
            <a:ext cx="2209800" cy="46482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CA28D-2C6C-406E-9C6A-7FA711C763BE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E4E0B-2665-4EC9-BA47-B239D34E8286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gradFill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41" descr="B_B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6200" y="5638800"/>
            <a:ext cx="1524000" cy="1143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27" presetClass="entr" presetSubtype="0" fill="hold" nodeType="click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27" presetClass="entr" presetSubtype="0" fill="hold" nodeType="with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27" presetClass="entr" presetSubtype="0" fill="hold" nodeType="with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27" presetClass="entr" presetSubtype="0" fill="hold" nodeType="with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27" presetClass="entr" presetSubtype="0" fill="hold" nodeType="with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99FF33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066800"/>
            <a:ext cx="8020080" cy="1981200"/>
          </a:xfrm>
        </p:spPr>
        <p:txBody>
          <a:bodyPr/>
          <a:lstStyle/>
          <a:p>
            <a:r>
              <a:rPr lang="en-US" sz="4000" dirty="0" smtClean="0">
                <a:latin typeface="Arial "/>
              </a:rPr>
              <a:t>DIAGRAMAS DE SECUENCIA</a:t>
            </a:r>
            <a:endParaRPr lang="en-US" sz="4000" dirty="0">
              <a:latin typeface="Arial 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81400"/>
            <a:ext cx="8324880" cy="1752600"/>
          </a:xfrm>
        </p:spPr>
        <p:txBody>
          <a:bodyPr>
            <a:normAutofit fontScale="92500" lnSpcReduction="20000"/>
          </a:bodyPr>
          <a:lstStyle/>
          <a:p>
            <a:r>
              <a:rPr lang="es-CO" sz="2400" b="1" dirty="0" smtClean="0">
                <a:latin typeface="Arial "/>
              </a:rPr>
              <a:t>METODOLOGIA ORIENTADA A OBJETOS</a:t>
            </a:r>
          </a:p>
          <a:p>
            <a:r>
              <a:rPr lang="es-CO" sz="2400" b="1" dirty="0" smtClean="0">
                <a:latin typeface="Arial "/>
              </a:rPr>
              <a:t>TECNOLOGICA  FITEC</a:t>
            </a:r>
          </a:p>
          <a:p>
            <a:r>
              <a:rPr lang="es-CO" sz="2400" b="1" dirty="0" smtClean="0">
                <a:latin typeface="Arial "/>
              </a:rPr>
              <a:t>TECNOLOGIA EN SISTEMAS</a:t>
            </a:r>
          </a:p>
          <a:p>
            <a:r>
              <a:rPr lang="es-CO" sz="2400" b="1" dirty="0" smtClean="0">
                <a:latin typeface="Arial "/>
              </a:rPr>
              <a:t>BUCARAMANGA</a:t>
            </a:r>
          </a:p>
          <a:p>
            <a:r>
              <a:rPr lang="es-CO" sz="2400" b="1" dirty="0" smtClean="0">
                <a:latin typeface="Arial "/>
              </a:rPr>
              <a:t>2011</a:t>
            </a:r>
          </a:p>
          <a:p>
            <a:endParaRPr lang="en-US" sz="2400" b="1" dirty="0">
              <a:latin typeface="Arial 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DIAGRAMA DE SECUENCIA</a:t>
            </a:r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Especificación del tipo del mensaje:</a:t>
            </a:r>
          </a:p>
          <a:p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Sincrónico, asincrónico</a:t>
            </a:r>
          </a:p>
          <a:p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Especificación de creación  o destrucción (la creación se muestra como un corrimiento del objeto hacia abajo)</a:t>
            </a:r>
          </a:p>
          <a:p>
            <a:pPr>
              <a:buFont typeface="Wingdings" pitchFamily="2" charset="2"/>
              <a:buChar char="v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Condición</a:t>
            </a:r>
          </a:p>
          <a:p>
            <a:pPr>
              <a:buFont typeface="Wingdings" pitchFamily="2" charset="2"/>
              <a:buChar char="v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iteración</a:t>
            </a:r>
          </a:p>
          <a:p>
            <a:endParaRPr lang="es-CO" dirty="0" smtClean="0">
              <a:solidFill>
                <a:srgbClr val="92D050"/>
              </a:solidFill>
            </a:endParaRPr>
          </a:p>
          <a:p>
            <a:endParaRPr lang="es-CO" dirty="0"/>
          </a:p>
        </p:txBody>
      </p:sp>
      <p:pic>
        <p:nvPicPr>
          <p:cNvPr id="9" name="8 Imagen" descr="diagrama_secuenci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857232"/>
            <a:ext cx="3500462" cy="36430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DIAGRAMA DE SECUENCIA</a:t>
            </a:r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Los mensajes pueden ser:</a:t>
            </a:r>
          </a:p>
          <a:p>
            <a:endParaRPr lang="es-CO" dirty="0" smtClean="0"/>
          </a:p>
          <a:p>
            <a:pPr>
              <a:buFont typeface="Wingdings" pitchFamily="2" charset="2"/>
              <a:buChar char="Ø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Sincrónicos: se envía le mensaje y se espera hasta que haya una respuesta.(wait9)</a:t>
            </a:r>
          </a:p>
          <a:p>
            <a:pPr>
              <a:buFont typeface="Wingdings" pitchFamily="2" charset="2"/>
              <a:buChar char="Ø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Asincrónicos: permite enviar mensajes adicionales mientras el original esta siendo procesado.(</a:t>
            </a:r>
            <a:r>
              <a:rPr lang="es-CO" dirty="0" err="1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nowait</a:t>
            </a: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es-CO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6 Imagen" descr="34504-32408_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928670"/>
            <a:ext cx="4357718" cy="35851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DIAGRAMA DE SECUENCIA</a:t>
            </a:r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ctr"/>
            <a:endParaRPr lang="es-CO" dirty="0" smtClean="0"/>
          </a:p>
          <a:p>
            <a:endParaRPr lang="es-CO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857224" y="1500174"/>
          <a:ext cx="5429288" cy="31689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/>
                <a:gridCol w="2714644"/>
              </a:tblGrid>
              <a:tr h="623815">
                <a:tc>
                  <a:txBody>
                    <a:bodyPr/>
                    <a:lstStyle/>
                    <a:p>
                      <a:r>
                        <a:rPr lang="es-CO" dirty="0" smtClean="0"/>
                        <a:t>SIMBOLO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SIGNIFICADO</a:t>
                      </a:r>
                      <a:endParaRPr lang="es-CO" dirty="0"/>
                    </a:p>
                  </a:txBody>
                  <a:tcPr/>
                </a:tc>
              </a:tr>
              <a:tr h="632479"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err="1" smtClean="0"/>
                        <a:t>Mensajesimple,sincronico</a:t>
                      </a:r>
                      <a:r>
                        <a:rPr lang="es-CO" dirty="0" smtClean="0"/>
                        <a:t>, asincrónico</a:t>
                      </a:r>
                      <a:endParaRPr lang="es-CO" dirty="0"/>
                    </a:p>
                  </a:txBody>
                  <a:tcPr/>
                </a:tc>
              </a:tr>
              <a:tr h="632479"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Mensaje</a:t>
                      </a:r>
                      <a:r>
                        <a:rPr lang="es-CO" baseline="0" dirty="0" smtClean="0"/>
                        <a:t> simple  de retorno (opcional)</a:t>
                      </a:r>
                      <a:endParaRPr lang="es-CO" dirty="0"/>
                    </a:p>
                  </a:txBody>
                  <a:tcPr/>
                </a:tc>
              </a:tr>
              <a:tr h="632479"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/>
                        <a:t>Mensaje sincrónico (</a:t>
                      </a:r>
                      <a:r>
                        <a:rPr lang="es-CO" dirty="0" err="1" smtClean="0"/>
                        <a:t>call</a:t>
                      </a:r>
                      <a:r>
                        <a:rPr lang="es-CO" dirty="0" smtClean="0"/>
                        <a:t>)</a:t>
                      </a:r>
                      <a:endParaRPr lang="es-CO" dirty="0"/>
                    </a:p>
                  </a:txBody>
                  <a:tcPr/>
                </a:tc>
              </a:tr>
              <a:tr h="632479"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8 Conector recto de flecha"/>
          <p:cNvCxnSpPr/>
          <p:nvPr/>
        </p:nvCxnSpPr>
        <p:spPr>
          <a:xfrm>
            <a:off x="1142976" y="1785926"/>
            <a:ext cx="207170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rot="10800000">
            <a:off x="1142976" y="2428868"/>
            <a:ext cx="21431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Flecha a la derecha con bandas"/>
          <p:cNvSpPr/>
          <p:nvPr/>
        </p:nvSpPr>
        <p:spPr>
          <a:xfrm>
            <a:off x="1285852" y="3071810"/>
            <a:ext cx="1928826" cy="7143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cxnSp>
        <p:nvCxnSpPr>
          <p:cNvPr id="14" name="13 Conector curvado"/>
          <p:cNvCxnSpPr/>
          <p:nvPr/>
        </p:nvCxnSpPr>
        <p:spPr>
          <a:xfrm>
            <a:off x="1500166" y="3714752"/>
            <a:ext cx="1643074" cy="14287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3 Marcador de texto"/>
          <p:cNvSpPr txBox="1">
            <a:spLocks/>
          </p:cNvSpPr>
          <p:nvPr/>
        </p:nvSpPr>
        <p:spPr>
          <a:xfrm>
            <a:off x="6929454" y="533400"/>
            <a:ext cx="2214546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CO" sz="1400" b="0" i="0" u="none" strike="noStrike" kern="120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s-CO" sz="1400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CO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VISIBILIDAD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CO" sz="1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s-CO" sz="1400" dirty="0" smtClean="0">
              <a:solidFill>
                <a:schemeClr val="bg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CO" sz="1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s-CO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El objeto al que se le envía el mensaje  (A) debe ser visible </a:t>
            </a:r>
            <a:r>
              <a:rPr kumimoji="0" lang="es-CO" sz="1400" b="0" i="0" u="none" strike="noStrike" kern="1200" cap="none" spc="0" normalizeH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por el objeto que envía el mensaje  (B) y el </a:t>
            </a:r>
            <a:r>
              <a:rPr lang="es-CO" sz="1400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 Mensaje debe corresponder a un método de  A</a:t>
            </a:r>
            <a:endParaRPr kumimoji="0" lang="es-CO" sz="1400" b="0" i="0" u="none" strike="noStrike" kern="120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s-CO" sz="1400" b="0" i="0" u="none" strike="noStrike" kern="120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s-CO" sz="1400" b="0" i="0" u="none" strike="noStrike" kern="120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s-CO" sz="1400" b="0" i="0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DIAGRAMA DE SECUENCIA</a:t>
            </a:r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Un diagrama de secuencia sirve para</a:t>
            </a:r>
          </a:p>
          <a:p>
            <a:endParaRPr lang="es-CO" dirty="0" smtClean="0"/>
          </a:p>
          <a:p>
            <a:pPr>
              <a:buFont typeface="Wingdings" pitchFamily="2" charset="2"/>
              <a:buChar char="Ø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Reconocer que objetos pueden interactuar en el diagrama de secuencia</a:t>
            </a:r>
          </a:p>
          <a:p>
            <a:pPr>
              <a:buFont typeface="Wingdings" pitchFamily="2" charset="2"/>
              <a:buChar char="Ø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Reconocer los métodos posibles</a:t>
            </a:r>
          </a:p>
          <a:p>
            <a:pPr>
              <a:buFont typeface="Wingdings" pitchFamily="2" charset="2"/>
              <a:buChar char="Ø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Completar el diagrama de clases</a:t>
            </a:r>
          </a:p>
          <a:p>
            <a:pPr>
              <a:buFont typeface="Wingdings" pitchFamily="2" charset="2"/>
              <a:buChar char="Ø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Reconocer mas métodos de una clase</a:t>
            </a:r>
          </a:p>
          <a:p>
            <a:pPr>
              <a:buFont typeface="Wingdings" pitchFamily="2" charset="2"/>
              <a:buChar char="Ø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Crear asociaciones entre  clases.</a:t>
            </a:r>
            <a:endParaRPr lang="es-CO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5 Imagen" descr="comprarticketmetr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857232"/>
            <a:ext cx="4500593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DIAGRAMA DE SECUENCIA</a:t>
            </a:r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Se pueden representar condicionales y bucles</a:t>
            </a:r>
          </a:p>
          <a:p>
            <a:pPr>
              <a:buFont typeface="Wingdings" pitchFamily="2" charset="2"/>
              <a:buChar char="v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Existen operadores de control</a:t>
            </a:r>
          </a:p>
          <a:p>
            <a:pPr>
              <a:buFont typeface="Wingdings" pitchFamily="2" charset="2"/>
              <a:buChar char="v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Operadores de control</a:t>
            </a:r>
          </a:p>
          <a:p>
            <a:pPr>
              <a:buFont typeface="Wingdings" pitchFamily="2" charset="2"/>
              <a:buChar char="v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Ejecución opcional:</a:t>
            </a:r>
          </a:p>
          <a:p>
            <a:pPr>
              <a:buFont typeface="Wingdings" pitchFamily="2" charset="2"/>
              <a:buChar char="Ø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CO" dirty="0" err="1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Opt</a:t>
            </a: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El cuerpo del operador de control si una condición de guarda es cierta cuando se  entra en  el  operador</a:t>
            </a:r>
          </a:p>
          <a:p>
            <a:pPr>
              <a:buFont typeface="Wingdings" pitchFamily="2" charset="2"/>
              <a:buChar char="Ø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es-CO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214414" y="1071546"/>
            <a:ext cx="1571636" cy="64294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err="1" smtClean="0"/>
              <a:t>Obj</a:t>
            </a:r>
            <a:r>
              <a:rPr lang="es-CO" dirty="0" smtClean="0"/>
              <a:t> 1:clase 1</a:t>
            </a:r>
            <a:endParaRPr lang="es-CO" dirty="0"/>
          </a:p>
        </p:txBody>
      </p:sp>
      <p:sp>
        <p:nvSpPr>
          <p:cNvPr id="7" name="6 Rectángulo"/>
          <p:cNvSpPr/>
          <p:nvPr/>
        </p:nvSpPr>
        <p:spPr>
          <a:xfrm>
            <a:off x="4643438" y="1142984"/>
            <a:ext cx="1428760" cy="64294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err="1" smtClean="0"/>
              <a:t>Obj</a:t>
            </a:r>
            <a:r>
              <a:rPr lang="es-CO" dirty="0" smtClean="0"/>
              <a:t> 2:clase 2</a:t>
            </a:r>
            <a:endParaRPr lang="es-CO" dirty="0"/>
          </a:p>
        </p:txBody>
      </p:sp>
      <p:sp>
        <p:nvSpPr>
          <p:cNvPr id="9" name="8 Rectángulo"/>
          <p:cNvSpPr/>
          <p:nvPr/>
        </p:nvSpPr>
        <p:spPr>
          <a:xfrm>
            <a:off x="1214414" y="2357430"/>
            <a:ext cx="4857784" cy="21431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[</a:t>
            </a:r>
            <a:r>
              <a:rPr lang="es-CO" dirty="0" err="1" smtClean="0"/>
              <a:t>cond</a:t>
            </a:r>
            <a:r>
              <a:rPr lang="es-CO" dirty="0" smtClean="0"/>
              <a:t>]</a:t>
            </a:r>
          </a:p>
          <a:p>
            <a:pPr algn="ctr"/>
            <a:endParaRPr lang="es-CO" dirty="0" smtClean="0"/>
          </a:p>
          <a:p>
            <a:pPr algn="ctr"/>
            <a:r>
              <a:rPr lang="es-CO" dirty="0" smtClean="0"/>
              <a:t>Mensaje  1 ()</a:t>
            </a:r>
          </a:p>
          <a:p>
            <a:pPr algn="ctr"/>
            <a:endParaRPr lang="es-CO" dirty="0" smtClean="0"/>
          </a:p>
          <a:p>
            <a:pPr algn="ctr"/>
            <a:r>
              <a:rPr lang="es-CO" dirty="0" smtClean="0"/>
              <a:t>  Mensaje 2 ()</a:t>
            </a:r>
            <a:endParaRPr lang="es-CO" dirty="0"/>
          </a:p>
        </p:txBody>
      </p:sp>
      <p:sp>
        <p:nvSpPr>
          <p:cNvPr id="10" name="9 Tarjeta"/>
          <p:cNvSpPr/>
          <p:nvPr/>
        </p:nvSpPr>
        <p:spPr>
          <a:xfrm>
            <a:off x="1214414" y="2357430"/>
            <a:ext cx="914400" cy="804672"/>
          </a:xfrm>
          <a:prstGeom prst="flowChartPunchedCar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/>
              <a:t>con</a:t>
            </a:r>
            <a:endParaRPr lang="es-CO" dirty="0"/>
          </a:p>
        </p:txBody>
      </p:sp>
      <p:cxnSp>
        <p:nvCxnSpPr>
          <p:cNvPr id="12" name="11 Conector recto de flecha"/>
          <p:cNvCxnSpPr/>
          <p:nvPr/>
        </p:nvCxnSpPr>
        <p:spPr>
          <a:xfrm>
            <a:off x="1785918" y="3643314"/>
            <a:ext cx="36433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1785918" y="4214818"/>
            <a:ext cx="364333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 rot="5400000">
            <a:off x="322233" y="3178173"/>
            <a:ext cx="292895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 rot="5400000">
            <a:off x="3965571" y="3249611"/>
            <a:ext cx="292895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DIAGRAMA DE SECUENCIA</a:t>
            </a:r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Ejecución condicional</a:t>
            </a:r>
          </a:p>
          <a:p>
            <a:pPr>
              <a:buFont typeface="Wingdings" pitchFamily="2" charset="2"/>
              <a:buChar char="Ø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CO" dirty="0" err="1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Alt</a:t>
            </a: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El  cuerpo del operador se divide en varias subregiones  con líneas discontinuas horizontales</a:t>
            </a:r>
          </a:p>
          <a:p>
            <a:pPr>
              <a:buFont typeface="Wingdings" pitchFamily="2" charset="2"/>
              <a:buChar char="§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Cada subregión se considera como una rama de la condición</a:t>
            </a:r>
          </a:p>
          <a:p>
            <a:pPr>
              <a:buFont typeface="Wingdings" pitchFamily="2" charset="2"/>
              <a:buChar char="§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 cada subregión tiene una  condición de guarda</a:t>
            </a:r>
          </a:p>
          <a:p>
            <a:pPr>
              <a:buFont typeface="Wingdings" pitchFamily="2" charset="2"/>
              <a:buChar char="§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Solo se ejecuta una subregión</a:t>
            </a:r>
          </a:p>
          <a:p>
            <a:pPr>
              <a:buFont typeface="Wingdings" pitchFamily="2" charset="2"/>
              <a:buChar char="§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Existen también la etiqueta [</a:t>
            </a:r>
            <a:r>
              <a:rPr lang="es-CO" dirty="0" err="1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else</a:t>
            </a: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]</a:t>
            </a:r>
            <a:endParaRPr lang="es-CO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5 Imagen" descr="img28b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857232"/>
            <a:ext cx="5429288" cy="378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DIAGRAMA DE SECUENCIA</a:t>
            </a:r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Ejecución paralela: </a:t>
            </a:r>
          </a:p>
          <a:p>
            <a:endParaRPr lang="es-CO" dirty="0" smtClean="0"/>
          </a:p>
          <a:p>
            <a:pPr>
              <a:buFont typeface="Wingdings" pitchFamily="2" charset="2"/>
              <a:buChar char="§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Par</a:t>
            </a:r>
          </a:p>
          <a:p>
            <a:pPr>
              <a:buFont typeface="Wingdings" pitchFamily="2" charset="2"/>
              <a:buChar char="§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El cuerpo del operador se divide en varias subregiones con líneas discontinuas horizontales</a:t>
            </a:r>
          </a:p>
          <a:p>
            <a:pPr>
              <a:buFont typeface="Wingdings" pitchFamily="2" charset="2"/>
              <a:buChar char="§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Cada subregión representa una ejecución en paralelo de manera concurrente</a:t>
            </a:r>
          </a:p>
          <a:p>
            <a:pPr>
              <a:buFont typeface="Wingdings" pitchFamily="2" charset="2"/>
              <a:buChar char="§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La concurrencia no implica ejecución físicamente simultanea. Significa que las accione no están coordinadas y pueden ejecutarse en cualquier orden</a:t>
            </a:r>
            <a:endParaRPr lang="es-CO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7 Marcador de posición de imagen" descr="Image26219.gif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192" r="119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DIAGRAMA DE SECUENCIA</a:t>
            </a:r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CO" dirty="0" smtClean="0"/>
              <a:t>Ejecución en bucle (iterativa)</a:t>
            </a:r>
          </a:p>
          <a:p>
            <a:endParaRPr lang="es-CO" dirty="0" smtClean="0"/>
          </a:p>
          <a:p>
            <a:r>
              <a:rPr lang="es-CO" dirty="0" err="1" smtClean="0"/>
              <a:t>Loop</a:t>
            </a:r>
            <a:endParaRPr lang="es-CO" dirty="0" smtClean="0"/>
          </a:p>
          <a:p>
            <a:endParaRPr lang="es-CO" dirty="0" smtClean="0"/>
          </a:p>
          <a:p>
            <a:r>
              <a:rPr lang="es-CO" dirty="0" err="1" smtClean="0"/>
              <a:t>Loop</a:t>
            </a:r>
            <a:r>
              <a:rPr lang="es-CO" dirty="0" smtClean="0"/>
              <a:t> (</a:t>
            </a:r>
            <a:r>
              <a:rPr lang="es-CO" dirty="0" err="1" smtClean="0"/>
              <a:t>min,max</a:t>
            </a:r>
            <a:r>
              <a:rPr lang="es-CO" dirty="0" smtClean="0"/>
              <a:t>)</a:t>
            </a:r>
          </a:p>
          <a:p>
            <a:endParaRPr lang="es-CO" dirty="0" smtClean="0"/>
          </a:p>
          <a:p>
            <a:r>
              <a:rPr lang="es-CO" dirty="0" smtClean="0"/>
              <a:t>Una condición de guarda aparece  sobre una línea de viada dentro del cuerpo</a:t>
            </a:r>
          </a:p>
          <a:p>
            <a:endParaRPr lang="es-CO" dirty="0" smtClean="0"/>
          </a:p>
          <a:p>
            <a:r>
              <a:rPr lang="es-CO" dirty="0" smtClean="0"/>
              <a:t>Se ejecuta el cuerpo del bucle mientras la guarda sea verdadera</a:t>
            </a:r>
          </a:p>
          <a:p>
            <a:endParaRPr lang="es-CO" dirty="0" smtClean="0"/>
          </a:p>
          <a:p>
            <a:endParaRPr lang="es-CO" dirty="0"/>
          </a:p>
        </p:txBody>
      </p:sp>
      <p:pic>
        <p:nvPicPr>
          <p:cNvPr id="7" name="6 Imagen" descr="figura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857232"/>
            <a:ext cx="5500726" cy="4143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Arial "/>
              </a:rPr>
              <a:t>COLABORACION VS SECUENCIA</a:t>
            </a:r>
            <a:endParaRPr lang="en-US" sz="4000" dirty="0">
              <a:latin typeface="Arial 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b="1" dirty="0" smtClean="0"/>
          </a:p>
          <a:p>
            <a:pPr algn="ctr">
              <a:buNone/>
            </a:pPr>
            <a:endParaRPr lang="es-CO" sz="2400" b="1" dirty="0" smtClean="0">
              <a:latin typeface="Arial "/>
            </a:endParaRPr>
          </a:p>
          <a:p>
            <a:pPr algn="ctr">
              <a:buNone/>
            </a:pPr>
            <a:endParaRPr lang="en-U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428595" y="1714487"/>
          <a:ext cx="8358246" cy="4857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2"/>
                <a:gridCol w="2786082"/>
                <a:gridCol w="2786082"/>
              </a:tblGrid>
              <a:tr h="592774">
                <a:tc>
                  <a:txBody>
                    <a:bodyPr/>
                    <a:lstStyle/>
                    <a:p>
                      <a:pPr algn="ctr"/>
                      <a:r>
                        <a:rPr lang="es-CO" sz="2400" dirty="0" smtClean="0">
                          <a:latin typeface="Arial" pitchFamily="34" charset="0"/>
                          <a:cs typeface="Arial" pitchFamily="34" charset="0"/>
                        </a:rPr>
                        <a:t>TIPOS</a:t>
                      </a:r>
                      <a:endParaRPr lang="es-CO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dirty="0" smtClean="0">
                          <a:latin typeface="Arial" pitchFamily="34" charset="0"/>
                          <a:cs typeface="Arial" pitchFamily="34" charset="0"/>
                        </a:rPr>
                        <a:t>PROS</a:t>
                      </a:r>
                      <a:endParaRPr lang="es-CO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2400" dirty="0" smtClean="0">
                          <a:latin typeface="Arial" pitchFamily="34" charset="0"/>
                          <a:cs typeface="Arial" pitchFamily="34" charset="0"/>
                        </a:rPr>
                        <a:t>CONTRAS</a:t>
                      </a:r>
                      <a:endParaRPr lang="es-CO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9764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dirty="0" smtClean="0"/>
                        <a:t>SECUENCIA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s-CO" dirty="0" smtClean="0"/>
                        <a:t>Muestra</a:t>
                      </a:r>
                      <a:r>
                        <a:rPr lang="es-CO" baseline="0" dirty="0" smtClean="0"/>
                        <a:t> claramente la secuencia ordenada de mensajes en el tiempo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s-CO" baseline="0" dirty="0" smtClean="0"/>
                        <a:t>Notación  simple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s-CO" dirty="0" smtClean="0"/>
                        <a:t>Tiene bloques de sentencia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l">
                        <a:buFont typeface="Wingdings" pitchFamily="2" charset="2"/>
                        <a:buChar char="§"/>
                      </a:pPr>
                      <a:r>
                        <a:rPr lang="es-CO" dirty="0" smtClean="0"/>
                        <a:t>Consume mucho espacio horizontal</a:t>
                      </a:r>
                      <a:endParaRPr lang="es-CO" dirty="0"/>
                    </a:p>
                  </a:txBody>
                  <a:tcPr/>
                </a:tc>
              </a:tr>
              <a:tr h="2288542">
                <a:tc>
                  <a:txBody>
                    <a:bodyPr/>
                    <a:lstStyle/>
                    <a:p>
                      <a:r>
                        <a:rPr lang="es-CO" dirty="0" smtClean="0"/>
                        <a:t>COLABORACION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s-CO" dirty="0" smtClean="0"/>
                        <a:t>Económico en espacio, flexible para añadir nuevos objetos en 2 dimensiones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s-CO" dirty="0" smtClean="0"/>
                        <a:t>Mejor para mostrar ramificaciones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s-CO" dirty="0" smtClean="0"/>
                        <a:t>Complejas, iteraciones  y concurrencia</a:t>
                      </a:r>
                      <a:endParaRPr lang="es-C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s-CO" dirty="0" smtClean="0"/>
                        <a:t>Difícil de ver la secuencia de mensajes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es-CO" dirty="0" smtClean="0"/>
                        <a:t>Notación mas compleja</a:t>
                      </a:r>
                      <a:endParaRPr lang="es-CO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latin typeface="Arial "/>
              </a:rPr>
              <a:t>INTEGRANTES</a:t>
            </a:r>
            <a:endParaRPr lang="en-US" sz="4000" dirty="0">
              <a:latin typeface="Arial 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b="1" dirty="0" smtClean="0"/>
          </a:p>
          <a:p>
            <a:pPr algn="ctr">
              <a:buFont typeface="Wingdings" pitchFamily="2" charset="2"/>
              <a:buChar char="Ø"/>
            </a:pPr>
            <a:endParaRPr lang="es-CO" sz="2400" b="1" dirty="0" smtClean="0">
              <a:latin typeface="Arial "/>
            </a:endParaRPr>
          </a:p>
          <a:p>
            <a:pPr algn="ctr">
              <a:buFont typeface="Wingdings" pitchFamily="2" charset="2"/>
              <a:buChar char="Ø"/>
            </a:pPr>
            <a:r>
              <a:rPr lang="es-CO" sz="2400" b="1" dirty="0" smtClean="0">
                <a:latin typeface="Arial "/>
              </a:rPr>
              <a:t>JOHANNA M. PINZÓN RIVERA</a:t>
            </a:r>
          </a:p>
          <a:p>
            <a:pPr algn="ctr">
              <a:buFont typeface="Wingdings" pitchFamily="2" charset="2"/>
              <a:buChar char="Ø"/>
            </a:pPr>
            <a:r>
              <a:rPr lang="es-CO" sz="2400" b="1" dirty="0" smtClean="0">
                <a:latin typeface="Arial "/>
              </a:rPr>
              <a:t>JHON ALEXANDER DIAZ RODRIGUEZ</a:t>
            </a:r>
          </a:p>
          <a:p>
            <a:pPr algn="ctr">
              <a:buFont typeface="Wingdings" pitchFamily="2" charset="2"/>
              <a:buChar char="Ø"/>
            </a:pPr>
            <a:r>
              <a:rPr lang="es-CO" sz="2400" b="1" dirty="0" smtClean="0">
                <a:latin typeface="Arial "/>
              </a:rPr>
              <a:t>JOSE DAVID ORTEGA NORIEGA</a:t>
            </a:r>
          </a:p>
          <a:p>
            <a:pPr algn="ctr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4282" y="228600"/>
            <a:ext cx="6572296" cy="566738"/>
          </a:xfrm>
        </p:spPr>
        <p:txBody>
          <a:bodyPr>
            <a:noAutofit/>
          </a:bodyPr>
          <a:lstStyle/>
          <a:p>
            <a:r>
              <a:rPr lang="es-CO" sz="2000" dirty="0" smtClean="0">
                <a:latin typeface="Arial "/>
              </a:rPr>
              <a:t>MODELAJE DE INTERACCIONES ENTRE  OBJETOS</a:t>
            </a:r>
            <a:endParaRPr lang="en-US" sz="2000" dirty="0">
              <a:latin typeface="Arial 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92D050"/>
                </a:solidFill>
                <a:latin typeface="Arial "/>
              </a:rPr>
              <a:t>DIAGRAMAS DE SECUENCIA</a:t>
            </a:r>
          </a:p>
          <a:p>
            <a:endParaRPr lang="en-US" dirty="0" smtClean="0">
              <a:solidFill>
                <a:srgbClr val="92D050"/>
              </a:solidFill>
              <a:latin typeface="Arial "/>
            </a:endParaRPr>
          </a:p>
          <a:p>
            <a:endParaRPr lang="en-US" dirty="0" smtClean="0">
              <a:solidFill>
                <a:srgbClr val="92D050"/>
              </a:solidFill>
              <a:latin typeface="Arial "/>
            </a:endParaRPr>
          </a:p>
          <a:p>
            <a:pPr>
              <a:buFont typeface="Wingdings" pitchFamily="2" charset="2"/>
              <a:buChar char="v"/>
            </a:pPr>
            <a:r>
              <a:rPr lang="en-US" dirty="0" err="1" smtClean="0">
                <a:solidFill>
                  <a:srgbClr val="92D050"/>
                </a:solidFill>
                <a:latin typeface="Arial "/>
              </a:rPr>
              <a:t>Enfatiza</a:t>
            </a:r>
            <a:r>
              <a:rPr lang="en-US" dirty="0" smtClean="0">
                <a:solidFill>
                  <a:srgbClr val="92D050"/>
                </a:solidFill>
                <a:latin typeface="Arial "/>
              </a:rPr>
              <a:t>  el </a:t>
            </a:r>
            <a:r>
              <a:rPr lang="en-US" dirty="0" err="1" smtClean="0">
                <a:solidFill>
                  <a:srgbClr val="92D050"/>
                </a:solidFill>
                <a:latin typeface="Arial "/>
              </a:rPr>
              <a:t>tiempo</a:t>
            </a:r>
            <a:r>
              <a:rPr lang="en-US" dirty="0" smtClean="0">
                <a:solidFill>
                  <a:srgbClr val="92D050"/>
                </a:solidFill>
                <a:latin typeface="Arial "/>
              </a:rPr>
              <a:t> </a:t>
            </a:r>
            <a:r>
              <a:rPr lang="en-US" dirty="0" err="1" smtClean="0">
                <a:solidFill>
                  <a:srgbClr val="92D050"/>
                </a:solidFill>
                <a:latin typeface="Arial "/>
              </a:rPr>
              <a:t>que</a:t>
            </a:r>
            <a:r>
              <a:rPr lang="en-US" dirty="0" smtClean="0">
                <a:solidFill>
                  <a:srgbClr val="92D050"/>
                </a:solidFill>
                <a:latin typeface="Arial "/>
              </a:rPr>
              <a:t> </a:t>
            </a:r>
            <a:r>
              <a:rPr lang="en-US" dirty="0" err="1" smtClean="0">
                <a:solidFill>
                  <a:srgbClr val="92D050"/>
                </a:solidFill>
                <a:latin typeface="Arial "/>
              </a:rPr>
              <a:t>indica</a:t>
            </a:r>
            <a:r>
              <a:rPr lang="en-US" dirty="0" smtClean="0">
                <a:solidFill>
                  <a:srgbClr val="92D050"/>
                </a:solidFill>
                <a:latin typeface="Arial "/>
              </a:rPr>
              <a:t> el </a:t>
            </a:r>
            <a:r>
              <a:rPr lang="en-US" dirty="0" err="1" smtClean="0">
                <a:solidFill>
                  <a:srgbClr val="92D050"/>
                </a:solidFill>
                <a:latin typeface="Arial "/>
              </a:rPr>
              <a:t>orden</a:t>
            </a:r>
            <a:r>
              <a:rPr lang="en-US" dirty="0" smtClean="0">
                <a:solidFill>
                  <a:srgbClr val="92D050"/>
                </a:solidFill>
                <a:latin typeface="Arial "/>
              </a:rPr>
              <a:t> de los </a:t>
            </a:r>
            <a:r>
              <a:rPr lang="en-US" dirty="0" err="1" smtClean="0">
                <a:solidFill>
                  <a:srgbClr val="92D050"/>
                </a:solidFill>
                <a:latin typeface="Arial "/>
              </a:rPr>
              <a:t>mensajes</a:t>
            </a:r>
            <a:endParaRPr lang="en-US" dirty="0" smtClean="0">
              <a:solidFill>
                <a:srgbClr val="92D050"/>
              </a:solidFill>
              <a:latin typeface="Arial "/>
            </a:endParaRPr>
          </a:p>
          <a:p>
            <a:pPr>
              <a:buFont typeface="Wingdings" pitchFamily="2" charset="2"/>
              <a:buChar char="v"/>
            </a:pPr>
            <a:endParaRPr lang="en-US" dirty="0" smtClean="0">
              <a:solidFill>
                <a:srgbClr val="92D050"/>
              </a:solidFill>
              <a:latin typeface="Arial "/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92D050"/>
                </a:solidFill>
                <a:latin typeface="Arial "/>
              </a:rPr>
              <a:t>Es </a:t>
            </a:r>
            <a:r>
              <a:rPr lang="en-US" dirty="0" err="1" smtClean="0">
                <a:solidFill>
                  <a:srgbClr val="92D050"/>
                </a:solidFill>
                <a:latin typeface="Arial "/>
              </a:rPr>
              <a:t>util</a:t>
            </a:r>
            <a:r>
              <a:rPr lang="en-US" dirty="0" smtClean="0">
                <a:solidFill>
                  <a:srgbClr val="92D050"/>
                </a:solidFill>
                <a:latin typeface="Arial "/>
              </a:rPr>
              <a:t>  </a:t>
            </a:r>
            <a:r>
              <a:rPr lang="en-US" dirty="0" err="1" smtClean="0">
                <a:solidFill>
                  <a:srgbClr val="92D050"/>
                </a:solidFill>
                <a:latin typeface="Arial "/>
              </a:rPr>
              <a:t>para</a:t>
            </a:r>
            <a:r>
              <a:rPr lang="en-US" dirty="0" smtClean="0">
                <a:solidFill>
                  <a:srgbClr val="92D050"/>
                </a:solidFill>
                <a:latin typeface="Arial "/>
              </a:rPr>
              <a:t> </a:t>
            </a:r>
            <a:r>
              <a:rPr lang="en-US" dirty="0" err="1" smtClean="0">
                <a:solidFill>
                  <a:srgbClr val="92D050"/>
                </a:solidFill>
                <a:latin typeface="Arial "/>
              </a:rPr>
              <a:t>describir</a:t>
            </a:r>
            <a:r>
              <a:rPr lang="en-US" dirty="0" smtClean="0">
                <a:solidFill>
                  <a:srgbClr val="92D050"/>
                </a:solidFill>
                <a:latin typeface="Arial "/>
              </a:rPr>
              <a:t> </a:t>
            </a:r>
            <a:r>
              <a:rPr lang="en-US" dirty="0" err="1" smtClean="0">
                <a:solidFill>
                  <a:srgbClr val="92D050"/>
                </a:solidFill>
                <a:latin typeface="Arial "/>
              </a:rPr>
              <a:t>escenario</a:t>
            </a:r>
            <a:r>
              <a:rPr lang="en-US" dirty="0" smtClean="0">
                <a:solidFill>
                  <a:srgbClr val="92D050"/>
                </a:solidFill>
                <a:latin typeface="Arial "/>
              </a:rPr>
              <a:t> </a:t>
            </a:r>
            <a:r>
              <a:rPr lang="en-US" dirty="0" err="1" smtClean="0">
                <a:solidFill>
                  <a:srgbClr val="92D050"/>
                </a:solidFill>
                <a:latin typeface="Arial "/>
              </a:rPr>
              <a:t>donde</a:t>
            </a:r>
            <a:r>
              <a:rPr lang="en-US" dirty="0" smtClean="0">
                <a:solidFill>
                  <a:srgbClr val="92D050"/>
                </a:solidFill>
                <a:latin typeface="Arial "/>
              </a:rPr>
              <a:t> </a:t>
            </a:r>
            <a:r>
              <a:rPr lang="en-US" dirty="0" err="1" smtClean="0">
                <a:solidFill>
                  <a:srgbClr val="92D050"/>
                </a:solidFill>
                <a:latin typeface="Arial "/>
              </a:rPr>
              <a:t>existe</a:t>
            </a:r>
            <a:r>
              <a:rPr lang="en-US" dirty="0" smtClean="0">
                <a:solidFill>
                  <a:srgbClr val="92D050"/>
                </a:solidFill>
                <a:latin typeface="Arial "/>
              </a:rPr>
              <a:t> </a:t>
            </a:r>
            <a:r>
              <a:rPr lang="en-US" dirty="0" err="1" smtClean="0">
                <a:solidFill>
                  <a:srgbClr val="92D050"/>
                </a:solidFill>
                <a:latin typeface="Arial "/>
              </a:rPr>
              <a:t>interaccion</a:t>
            </a:r>
            <a:r>
              <a:rPr lang="en-US" dirty="0" smtClean="0">
                <a:solidFill>
                  <a:srgbClr val="92D050"/>
                </a:solidFill>
                <a:latin typeface="Arial "/>
              </a:rPr>
              <a:t> con el </a:t>
            </a:r>
            <a:r>
              <a:rPr lang="en-US" dirty="0" err="1" smtClean="0">
                <a:solidFill>
                  <a:srgbClr val="92D050"/>
                </a:solidFill>
                <a:latin typeface="Arial "/>
              </a:rPr>
              <a:t>usuario</a:t>
            </a:r>
            <a:endParaRPr lang="en-US" dirty="0" smtClean="0">
              <a:solidFill>
                <a:srgbClr val="92D050"/>
              </a:solidFill>
              <a:latin typeface="Arial "/>
            </a:endParaRPr>
          </a:p>
          <a:p>
            <a:pPr>
              <a:buFont typeface="Wingdings" pitchFamily="2" charset="2"/>
              <a:buChar char="v"/>
            </a:pPr>
            <a:endParaRPr lang="en-US" dirty="0" smtClean="0">
              <a:solidFill>
                <a:srgbClr val="92D050"/>
              </a:solidFill>
              <a:latin typeface="Arial "/>
            </a:endParaRPr>
          </a:p>
          <a:p>
            <a:pPr>
              <a:buFont typeface="Wingdings" pitchFamily="2" charset="2"/>
              <a:buChar char="v"/>
            </a:pPr>
            <a:r>
              <a:rPr lang="en-US" dirty="0" smtClean="0">
                <a:solidFill>
                  <a:srgbClr val="92D050"/>
                </a:solidFill>
                <a:latin typeface="Arial "/>
              </a:rPr>
              <a:t>Es </a:t>
            </a:r>
            <a:r>
              <a:rPr lang="en-US" dirty="0" err="1" smtClean="0">
                <a:solidFill>
                  <a:srgbClr val="92D050"/>
                </a:solidFill>
                <a:latin typeface="Arial "/>
              </a:rPr>
              <a:t>utilizado</a:t>
            </a:r>
            <a:r>
              <a:rPr lang="en-US" dirty="0" smtClean="0">
                <a:solidFill>
                  <a:srgbClr val="92D050"/>
                </a:solidFill>
                <a:latin typeface="Arial "/>
              </a:rPr>
              <a:t>  </a:t>
            </a:r>
            <a:r>
              <a:rPr lang="en-US" dirty="0" err="1" smtClean="0">
                <a:solidFill>
                  <a:srgbClr val="92D050"/>
                </a:solidFill>
                <a:latin typeface="Arial "/>
              </a:rPr>
              <a:t>para</a:t>
            </a:r>
            <a:r>
              <a:rPr lang="en-US" dirty="0" smtClean="0">
                <a:solidFill>
                  <a:srgbClr val="92D050"/>
                </a:solidFill>
                <a:latin typeface="Arial "/>
              </a:rPr>
              <a:t> </a:t>
            </a:r>
            <a:r>
              <a:rPr lang="en-US" dirty="0" err="1" smtClean="0">
                <a:solidFill>
                  <a:srgbClr val="92D050"/>
                </a:solidFill>
                <a:latin typeface="Arial "/>
              </a:rPr>
              <a:t>mostrar</a:t>
            </a:r>
            <a:r>
              <a:rPr lang="en-US" dirty="0" smtClean="0">
                <a:solidFill>
                  <a:srgbClr val="92D050"/>
                </a:solidFill>
                <a:latin typeface="Arial "/>
              </a:rPr>
              <a:t> el </a:t>
            </a:r>
            <a:r>
              <a:rPr lang="en-US" dirty="0" err="1" smtClean="0">
                <a:solidFill>
                  <a:srgbClr val="92D050"/>
                </a:solidFill>
                <a:latin typeface="Arial "/>
              </a:rPr>
              <a:t>diseño</a:t>
            </a:r>
            <a:r>
              <a:rPr lang="en-US" dirty="0" smtClean="0">
                <a:solidFill>
                  <a:srgbClr val="92D050"/>
                </a:solidFill>
                <a:latin typeface="Arial "/>
              </a:rPr>
              <a:t> </a:t>
            </a:r>
            <a:r>
              <a:rPr lang="en-US" dirty="0" err="1" smtClean="0">
                <a:solidFill>
                  <a:srgbClr val="92D050"/>
                </a:solidFill>
                <a:latin typeface="Arial "/>
              </a:rPr>
              <a:t>detallado</a:t>
            </a:r>
            <a:r>
              <a:rPr lang="en-US" dirty="0" smtClean="0">
                <a:solidFill>
                  <a:srgbClr val="92D050"/>
                </a:solidFill>
                <a:latin typeface="Arial "/>
              </a:rPr>
              <a:t>  de un  </a:t>
            </a:r>
            <a:r>
              <a:rPr lang="en-US" dirty="0" err="1" smtClean="0">
                <a:solidFill>
                  <a:srgbClr val="92D050"/>
                </a:solidFill>
                <a:latin typeface="Arial "/>
              </a:rPr>
              <a:t>procedimiento</a:t>
            </a:r>
            <a:r>
              <a:rPr lang="en-US" dirty="0" smtClean="0">
                <a:solidFill>
                  <a:srgbClr val="92D050"/>
                </a:solidFill>
                <a:latin typeface="Arial "/>
              </a:rPr>
              <a:t>  (</a:t>
            </a:r>
            <a:r>
              <a:rPr lang="en-US" dirty="0" err="1" smtClean="0">
                <a:solidFill>
                  <a:srgbClr val="92D050"/>
                </a:solidFill>
                <a:latin typeface="Arial "/>
              </a:rPr>
              <a:t>metodo</a:t>
            </a:r>
            <a:r>
              <a:rPr lang="en-US" dirty="0" smtClean="0">
                <a:solidFill>
                  <a:srgbClr val="92D050"/>
                </a:solidFill>
                <a:latin typeface="Arial "/>
              </a:rPr>
              <a:t>)</a:t>
            </a:r>
          </a:p>
          <a:p>
            <a:pPr>
              <a:buFont typeface="Wingdings" pitchFamily="2" charset="2"/>
              <a:buChar char="v"/>
            </a:pPr>
            <a:endParaRPr lang="en-US" dirty="0" smtClean="0">
              <a:solidFill>
                <a:srgbClr val="92D050"/>
              </a:solidFill>
              <a:latin typeface="Arial "/>
            </a:endParaRPr>
          </a:p>
          <a:p>
            <a:pPr>
              <a:buFont typeface="Wingdings" pitchFamily="2" charset="2"/>
              <a:buChar char="v"/>
            </a:pPr>
            <a:endParaRPr lang="en-US" dirty="0" smtClean="0">
              <a:solidFill>
                <a:srgbClr val="92D050"/>
              </a:solidFill>
              <a:latin typeface="Arial "/>
            </a:endParaRPr>
          </a:p>
          <a:p>
            <a:endParaRPr lang="en-US" sz="2300" dirty="0" smtClean="0">
              <a:solidFill>
                <a:srgbClr val="92D050"/>
              </a:solidFill>
              <a:latin typeface="Arial "/>
            </a:endParaRPr>
          </a:p>
          <a:p>
            <a:endParaRPr lang="en-US" sz="1600" dirty="0" smtClean="0">
              <a:solidFill>
                <a:srgbClr val="92D050"/>
              </a:solidFill>
              <a:latin typeface="Arial "/>
            </a:endParaRPr>
          </a:p>
        </p:txBody>
      </p:sp>
      <p:pic>
        <p:nvPicPr>
          <p:cNvPr id="7" name="6 Imagen" descr="diagrama_de_secuenci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857232"/>
            <a:ext cx="5500726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282" y="228600"/>
            <a:ext cx="6715172" cy="566738"/>
          </a:xfrm>
        </p:spPr>
        <p:txBody>
          <a:bodyPr>
            <a:noAutofit/>
          </a:bodyPr>
          <a:lstStyle/>
          <a:p>
            <a:r>
              <a:rPr lang="es-CO" sz="2000" dirty="0" smtClean="0">
                <a:latin typeface="Arial "/>
              </a:rPr>
              <a:t>MODELAJE DE INTERACCIONES ENTRE  OBJETOS</a:t>
            </a:r>
            <a:endParaRPr lang="es-CO" sz="2000" dirty="0"/>
          </a:p>
        </p:txBody>
      </p:sp>
      <p:pic>
        <p:nvPicPr>
          <p:cNvPr id="5" name="4 Marcador de posición de imagen" descr="diagrama_de_interaccion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4589" r="4589"/>
          <a:stretch>
            <a:fillRect/>
          </a:stretch>
        </p:blipFill>
        <p:spPr/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3400" dirty="0" smtClean="0">
                <a:solidFill>
                  <a:srgbClr val="92D050"/>
                </a:solidFill>
                <a:latin typeface="Arial "/>
              </a:rPr>
              <a:t>DIAGRAMAS DE SECUENCIA</a:t>
            </a:r>
          </a:p>
          <a:p>
            <a:endParaRPr lang="en-US" dirty="0" smtClean="0">
              <a:solidFill>
                <a:srgbClr val="92D050"/>
              </a:solidFill>
              <a:latin typeface="Arial "/>
            </a:endParaRPr>
          </a:p>
          <a:p>
            <a:pPr>
              <a:buFont typeface="Wingdings" pitchFamily="2" charset="2"/>
              <a:buChar char="v"/>
            </a:pPr>
            <a:r>
              <a:rPr lang="es-CO" sz="3500" dirty="0" smtClean="0">
                <a:solidFill>
                  <a:srgbClr val="92D050"/>
                </a:solidFill>
                <a:latin typeface="Arial "/>
              </a:rPr>
              <a:t>Ata los casos de uso con objetos</a:t>
            </a:r>
          </a:p>
          <a:p>
            <a:pPr>
              <a:buFont typeface="Wingdings" pitchFamily="2" charset="2"/>
              <a:buChar char="v"/>
            </a:pPr>
            <a:endParaRPr lang="es-CO" sz="3500" dirty="0" smtClean="0">
              <a:solidFill>
                <a:srgbClr val="92D050"/>
              </a:solidFill>
              <a:latin typeface="Arial "/>
            </a:endParaRPr>
          </a:p>
          <a:p>
            <a:pPr>
              <a:buFont typeface="Wingdings" pitchFamily="2" charset="2"/>
              <a:buChar char="v"/>
            </a:pPr>
            <a:r>
              <a:rPr lang="es-CO" sz="3500" dirty="0" smtClean="0">
                <a:solidFill>
                  <a:srgbClr val="92D050"/>
                </a:solidFill>
                <a:latin typeface="Arial "/>
              </a:rPr>
              <a:t>Muestra como el comportamiento de un caso de uso es  distribuido dentro de los objetos participantes</a:t>
            </a:r>
          </a:p>
          <a:p>
            <a:pPr>
              <a:buFont typeface="Wingdings" pitchFamily="2" charset="2"/>
              <a:buChar char="v"/>
            </a:pPr>
            <a:endParaRPr lang="es-CO" sz="3500" dirty="0" smtClean="0">
              <a:solidFill>
                <a:srgbClr val="92D050"/>
              </a:solidFill>
              <a:latin typeface="Arial "/>
            </a:endParaRPr>
          </a:p>
          <a:p>
            <a:pPr>
              <a:buFont typeface="Wingdings" pitchFamily="2" charset="2"/>
              <a:buChar char="v"/>
            </a:pPr>
            <a:r>
              <a:rPr lang="es-CO" sz="3500" dirty="0" smtClean="0">
                <a:solidFill>
                  <a:srgbClr val="92D050"/>
                </a:solidFill>
                <a:latin typeface="Arial "/>
              </a:rPr>
              <a:t> Por lo general no es un buen medio de comunicación con los  Usuarios</a:t>
            </a:r>
          </a:p>
          <a:p>
            <a:pPr>
              <a:buFont typeface="Wingdings" pitchFamily="2" charset="2"/>
              <a:buChar char="v"/>
            </a:pPr>
            <a:endParaRPr lang="es-CO" sz="3500" dirty="0" smtClean="0">
              <a:solidFill>
                <a:srgbClr val="92D050"/>
              </a:solidFill>
              <a:latin typeface="Arial "/>
            </a:endParaRPr>
          </a:p>
          <a:p>
            <a:pPr>
              <a:buFont typeface="Wingdings" pitchFamily="2" charset="2"/>
              <a:buChar char="v"/>
            </a:pPr>
            <a:r>
              <a:rPr lang="es-CO" sz="3500" dirty="0" smtClean="0">
                <a:solidFill>
                  <a:srgbClr val="92D050"/>
                </a:solidFill>
                <a:latin typeface="Arial "/>
              </a:rPr>
              <a:t> Ofrece otra perspectiva y permite a los desarrolladores </a:t>
            </a:r>
          </a:p>
          <a:p>
            <a:r>
              <a:rPr lang="es-CO" sz="3500" dirty="0" smtClean="0">
                <a:solidFill>
                  <a:srgbClr val="92D050"/>
                </a:solidFill>
                <a:latin typeface="Arial "/>
              </a:rPr>
              <a:t>encontrar objetos perdidos y otros aspectos no definidos en la  especificación del sistema</a:t>
            </a:r>
            <a:endParaRPr lang="en-US" sz="3500" dirty="0" smtClean="0">
              <a:solidFill>
                <a:srgbClr val="92D050"/>
              </a:solidFill>
              <a:latin typeface="Arial "/>
            </a:endParaRPr>
          </a:p>
          <a:p>
            <a:endParaRPr lang="es-CO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DIAGRAMA DE SECUENCIA</a:t>
            </a:r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Diagrama de interacción que destaca la ordenación temporal de los mensajes</a:t>
            </a:r>
          </a:p>
          <a:p>
            <a:pPr>
              <a:buFont typeface="Wingdings" pitchFamily="2" charset="2"/>
              <a:buChar char="v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Se caracteriza por:</a:t>
            </a:r>
          </a:p>
          <a:p>
            <a:pPr>
              <a:buFont typeface="Wingdings" pitchFamily="2" charset="2"/>
              <a:buChar char="v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Línea de vida</a:t>
            </a:r>
          </a:p>
          <a:p>
            <a:pPr>
              <a:buFont typeface="Wingdings" pitchFamily="2" charset="2"/>
              <a:buChar char="v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Línea discontinua vertical</a:t>
            </a:r>
          </a:p>
          <a:p>
            <a:pPr>
              <a:buFont typeface="Wingdings" pitchFamily="2" charset="2"/>
              <a:buChar char="Ø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Representa  la existencia de un objeto a lo largo de un periodo de tiempo</a:t>
            </a:r>
            <a:endParaRPr lang="es-CO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7 Imagen" descr="DRCU_Ed_Ges_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857232"/>
            <a:ext cx="5438775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DIAGRAMA DE SECUENCIA</a:t>
            </a:r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Se caracteriza por:</a:t>
            </a:r>
          </a:p>
          <a:p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El foco de control es un rectángulo delgado y estrecho que representa el periodo durante el cual el objeto desarrolla una acción</a:t>
            </a:r>
          </a:p>
          <a:p>
            <a:pPr>
              <a:buFont typeface="Wingdings" pitchFamily="2" charset="2"/>
              <a:buChar char="Ø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Mensajes: se representa con una flechas entre líneas de vida. La punta se dirige al receptor que es el que posee el método</a:t>
            </a:r>
            <a:endParaRPr lang="es-CO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10 Imagen" descr="Secuenci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785794"/>
            <a:ext cx="5800766" cy="4143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DIAGRAMA DE SECUENCIA</a:t>
            </a:r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Detalla como las operaciones son llevadas a cabo; que mensajes son llevados y cuando.</a:t>
            </a:r>
          </a:p>
          <a:p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Es una representación que muestra,  en determinado escenario de caso  uso.</a:t>
            </a:r>
          </a:p>
          <a:p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Los evento generados por actores externos; su orden y los eventos internos del sistema</a:t>
            </a:r>
            <a:endParaRPr lang="es-CO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6 Imagen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071546"/>
            <a:ext cx="5104687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DIAGRAMA DE SECUENCIA</a:t>
            </a:r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Muestra la interacción de un conjunto de objetos en una aplicación atreves del tiempo.</a:t>
            </a:r>
          </a:p>
          <a:p>
            <a:pPr>
              <a:buFont typeface="Wingdings" pitchFamily="2" charset="2"/>
              <a:buChar char="v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La creación de los diagramas de secuencia depende de la formulación de los casos de uso.</a:t>
            </a:r>
          </a:p>
          <a:p>
            <a:pPr>
              <a:buFont typeface="Wingdings" pitchFamily="2" charset="2"/>
              <a:buChar char="v"/>
            </a:pPr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Un diagrama de secuencia se modela para cada caso de uso, esto es , el diagrama  de secuencia captura el comportamiento del caso de uso.</a:t>
            </a:r>
          </a:p>
          <a:p>
            <a:endParaRPr lang="es-CO" dirty="0" smtClean="0"/>
          </a:p>
          <a:p>
            <a:endParaRPr lang="es-CO" dirty="0"/>
          </a:p>
        </p:txBody>
      </p:sp>
      <p:pic>
        <p:nvPicPr>
          <p:cNvPr id="8" name="7 Imagen" descr="DiagramadeSecuenciaHacerReserv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000108"/>
            <a:ext cx="4786346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DIAGRAMA DE SECUENCIA</a:t>
            </a:r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MENSAJE</a:t>
            </a:r>
          </a:p>
          <a:p>
            <a:endParaRPr lang="es-CO" dirty="0" smtClean="0"/>
          </a:p>
          <a:p>
            <a:pPr>
              <a:buFont typeface="Wingdings" pitchFamily="2" charset="2"/>
              <a:buChar char="v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Representa como una línea solida  dirigida desde que el objeto que emite el mensaje hacia el objeto que lo ejecuta.</a:t>
            </a:r>
          </a:p>
          <a:p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Consta de:</a:t>
            </a:r>
          </a:p>
          <a:p>
            <a:endParaRPr lang="es-CO" dirty="0" smtClean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Operación</a:t>
            </a:r>
          </a:p>
          <a:p>
            <a:pPr>
              <a:buFont typeface="Wingdings" pitchFamily="2" charset="2"/>
              <a:buChar char="Ø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Numero de secuencia(opcional)</a:t>
            </a:r>
          </a:p>
          <a:p>
            <a:pPr>
              <a:buFont typeface="Wingdings" pitchFamily="2" charset="2"/>
              <a:buChar char="Ø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Argumentos de la operación</a:t>
            </a:r>
          </a:p>
          <a:p>
            <a:pPr>
              <a:buFont typeface="Wingdings" pitchFamily="2" charset="2"/>
              <a:buChar char="Ø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Valor de retorno de la operación</a:t>
            </a:r>
          </a:p>
          <a:p>
            <a:pPr>
              <a:buFont typeface="Wingdings" pitchFamily="2" charset="2"/>
              <a:buChar char="Ø"/>
            </a:pPr>
            <a:r>
              <a:rPr lang="es-CO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Flecha de retorno del mensaje(opcional)</a:t>
            </a:r>
          </a:p>
          <a:p>
            <a:endParaRPr lang="es-CO" dirty="0">
              <a:solidFill>
                <a:srgbClr val="92D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6 Imagen" descr="ing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928670"/>
            <a:ext cx="4429156" cy="3724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nim-15_Vis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Anim-15_Vista</Template>
  <TotalTime>349</TotalTime>
  <Words>807</Words>
  <Application>Microsoft Office PowerPoint</Application>
  <PresentationFormat>Presentación en pantalla (4:3)</PresentationFormat>
  <Paragraphs>188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Anim-15_Vista</vt:lpstr>
      <vt:lpstr>DIAGRAMAS DE SECUENCIA</vt:lpstr>
      <vt:lpstr>INTEGRANTES</vt:lpstr>
      <vt:lpstr>MODELAJE DE INTERACCIONES ENTRE  OBJETOS</vt:lpstr>
      <vt:lpstr>MODELAJE DE INTERACCIONES ENTRE  OBJETOS</vt:lpstr>
      <vt:lpstr>DIAGRAMA DE SECUENCIA</vt:lpstr>
      <vt:lpstr>DIAGRAMA DE SECUENCIA</vt:lpstr>
      <vt:lpstr>DIAGRAMA DE SECUENCIA</vt:lpstr>
      <vt:lpstr>DIAGRAMA DE SECUENCIA</vt:lpstr>
      <vt:lpstr>DIAGRAMA DE SECUENCIA</vt:lpstr>
      <vt:lpstr>DIAGRAMA DE SECUENCIA</vt:lpstr>
      <vt:lpstr>DIAGRAMA DE SECUENCIA</vt:lpstr>
      <vt:lpstr>DIAGRAMA DE SECUENCIA</vt:lpstr>
      <vt:lpstr>DIAGRAMA DE SECUENCIA</vt:lpstr>
      <vt:lpstr>DIAGRAMA DE SECUENCIA</vt:lpstr>
      <vt:lpstr>DIAGRAMA DE SECUENCIA</vt:lpstr>
      <vt:lpstr>DIAGRAMA DE SECUENCIA</vt:lpstr>
      <vt:lpstr>DIAGRAMA DE SECUENCIA</vt:lpstr>
      <vt:lpstr>COLABORACION VS SECUENCIA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DIAGRAMAS DE SECUENCIA</dc:title>
  <dc:creator>Usuario</dc:creator>
  <cp:lastModifiedBy>Fitec</cp:lastModifiedBy>
  <cp:revision>56</cp:revision>
  <dcterms:created xsi:type="dcterms:W3CDTF">2011-04-21T22:49:21Z</dcterms:created>
  <dcterms:modified xsi:type="dcterms:W3CDTF">2011-05-04T11:48:50Z</dcterms:modified>
</cp:coreProperties>
</file>