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73" r:id="rId4"/>
    <p:sldId id="274" r:id="rId5"/>
    <p:sldId id="264" r:id="rId6"/>
    <p:sldId id="269" r:id="rId7"/>
    <p:sldId id="259" r:id="rId8"/>
    <p:sldId id="270" r:id="rId9"/>
    <p:sldId id="260" r:id="rId10"/>
    <p:sldId id="261" r:id="rId11"/>
    <p:sldId id="262" r:id="rId12"/>
    <p:sldId id="263" r:id="rId13"/>
    <p:sldId id="265" r:id="rId14"/>
    <p:sldId id="266" r:id="rId15"/>
    <p:sldId id="267" r:id="rId16"/>
    <p:sldId id="275" r:id="rId17"/>
    <p:sldId id="272" r:id="rId18"/>
    <p:sldId id="271" r:id="rId1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89" autoAdjust="0"/>
    <p:restoredTop sz="94660"/>
  </p:normalViewPr>
  <p:slideViewPr>
    <p:cSldViewPr>
      <p:cViewPr varScale="1">
        <p:scale>
          <a:sx n="69" d="100"/>
          <a:sy n="69" d="100"/>
        </p:scale>
        <p:origin x="-13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721A-1BC7-4AFE-8054-78E8DC3BB7F6}" type="datetimeFigureOut">
              <a:rPr lang="es-ES" smtClean="0"/>
              <a:pPr/>
              <a:t>11/05/2011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00F56-604B-437E-88D7-EC697F951D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721A-1BC7-4AFE-8054-78E8DC3BB7F6}" type="datetimeFigureOut">
              <a:rPr lang="es-ES" smtClean="0"/>
              <a:pPr/>
              <a:t>11/05/2011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00F56-604B-437E-88D7-EC697F951D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721A-1BC7-4AFE-8054-78E8DC3BB7F6}" type="datetimeFigureOut">
              <a:rPr lang="es-ES" smtClean="0"/>
              <a:pPr/>
              <a:t>11/05/2011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00F56-604B-437E-88D7-EC697F951D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721A-1BC7-4AFE-8054-78E8DC3BB7F6}" type="datetimeFigureOut">
              <a:rPr lang="es-ES" smtClean="0"/>
              <a:pPr/>
              <a:t>11/05/2011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00F56-604B-437E-88D7-EC697F951D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721A-1BC7-4AFE-8054-78E8DC3BB7F6}" type="datetimeFigureOut">
              <a:rPr lang="es-ES" smtClean="0"/>
              <a:pPr/>
              <a:t>11/05/2011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00F56-604B-437E-88D7-EC697F951D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721A-1BC7-4AFE-8054-78E8DC3BB7F6}" type="datetimeFigureOut">
              <a:rPr lang="es-ES" smtClean="0"/>
              <a:pPr/>
              <a:t>11/05/2011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00F56-604B-437E-88D7-EC697F951D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721A-1BC7-4AFE-8054-78E8DC3BB7F6}" type="datetimeFigureOut">
              <a:rPr lang="es-ES" smtClean="0"/>
              <a:pPr/>
              <a:t>11/05/2011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00F56-604B-437E-88D7-EC697F951D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721A-1BC7-4AFE-8054-78E8DC3BB7F6}" type="datetimeFigureOut">
              <a:rPr lang="es-ES" smtClean="0"/>
              <a:pPr/>
              <a:t>11/05/2011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00F56-604B-437E-88D7-EC697F951D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721A-1BC7-4AFE-8054-78E8DC3BB7F6}" type="datetimeFigureOut">
              <a:rPr lang="es-ES" smtClean="0"/>
              <a:pPr/>
              <a:t>11/05/2011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00F56-604B-437E-88D7-EC697F951D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721A-1BC7-4AFE-8054-78E8DC3BB7F6}" type="datetimeFigureOut">
              <a:rPr lang="es-ES" smtClean="0"/>
              <a:pPr/>
              <a:t>11/05/2011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00F56-604B-437E-88D7-EC697F951D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721A-1BC7-4AFE-8054-78E8DC3BB7F6}" type="datetimeFigureOut">
              <a:rPr lang="es-ES" smtClean="0"/>
              <a:pPr/>
              <a:t>11/05/2011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E00F56-604B-437E-88D7-EC697F951D5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0D721A-1BC7-4AFE-8054-78E8DC3BB7F6}" type="datetimeFigureOut">
              <a:rPr lang="es-ES" smtClean="0"/>
              <a:pPr/>
              <a:t>11/05/2011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E00F56-604B-437E-88D7-EC697F951D5C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egdamar877.blogspot.com/2009/05/expocicion.html" TargetMode="External"/><Relationship Id="rId2" Type="http://schemas.openxmlformats.org/officeDocument/2006/relationships/hyperlink" Target="http://www.dcc.uchile.cl/~psalinas/uml/modelo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slide" Target="slide18.xml"/><Relationship Id="rId4" Type="http://schemas.openxmlformats.org/officeDocument/2006/relationships/hyperlink" Target="http://www.google.com/url?sa=t&amp;source=web&amp;cd=10&amp;ved=0CEEQFjAJ&amp;url=http://cadit.anahuac.mx/~sac/download/52/ITI5002/p/DIAGRAMADECLASE_20090223.ppt&amp;rct=j&amp;q=diagrama%20de%20clases&amp;ei=WQC4Te_2NYnEgAeIpaBo&amp;usg=AFQjCNGyGL6-M8qUQhvcxDF6e68EcSJzOQ&amp;cad=rja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13" Type="http://schemas.openxmlformats.org/officeDocument/2006/relationships/slide" Target="slide17.xml"/><Relationship Id="rId3" Type="http://schemas.openxmlformats.org/officeDocument/2006/relationships/slide" Target="slide7.xml"/><Relationship Id="rId7" Type="http://schemas.openxmlformats.org/officeDocument/2006/relationships/slide" Target="slide11.xml"/><Relationship Id="rId12" Type="http://schemas.openxmlformats.org/officeDocument/2006/relationships/slide" Target="slide1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11" Type="http://schemas.openxmlformats.org/officeDocument/2006/relationships/slide" Target="slide15.xml"/><Relationship Id="rId5" Type="http://schemas.openxmlformats.org/officeDocument/2006/relationships/slide" Target="slide9.xml"/><Relationship Id="rId10" Type="http://schemas.openxmlformats.org/officeDocument/2006/relationships/slide" Target="slide14.xml"/><Relationship Id="rId4" Type="http://schemas.openxmlformats.org/officeDocument/2006/relationships/slide" Target="slide8.xml"/><Relationship Id="rId9" Type="http://schemas.openxmlformats.org/officeDocument/2006/relationships/slide" Target="slide13.xml"/><Relationship Id="rId1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>
            <a:hlinkClick r:id="rId2" action="ppaction://hlinksldjump"/>
          </p:cNvPr>
          <p:cNvSpPr/>
          <p:nvPr/>
        </p:nvSpPr>
        <p:spPr>
          <a:xfrm>
            <a:off x="1000100" y="1643050"/>
            <a:ext cx="6453049" cy="2123658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0000" endA="300" endPos="90000" dir="5400000" sy="-100000" algn="bl" rotWithShape="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s-ES" sz="66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DIAGRAMA DE </a:t>
            </a:r>
          </a:p>
          <a:p>
            <a:pPr algn="ctr"/>
            <a:r>
              <a:rPr lang="es-ES" sz="66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CLASES</a:t>
            </a:r>
            <a:endParaRPr lang="es-ES" sz="6600" b="1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bg1">
                  <a:shade val="50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" name="2 Imagen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53" y="80943"/>
            <a:ext cx="1362075" cy="5619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57158" y="2357430"/>
            <a:ext cx="8229600" cy="114300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  <a:reflection blurRad="6350" stA="50000" endA="300" endPos="55000" dir="5400000" sy="-100000" algn="bl" rotWithShape="0"/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66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Partes del diagrama de clases</a:t>
            </a:r>
          </a:p>
        </p:txBody>
      </p:sp>
      <p:pic>
        <p:nvPicPr>
          <p:cNvPr id="3" name="2 Imagen" descr="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3" y="80943"/>
            <a:ext cx="1362075" cy="5619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4 Flecha izquierda">
            <a:hlinkClick r:id="rId3" action="ppaction://hlinksldjump"/>
          </p:cNvPr>
          <p:cNvSpPr/>
          <p:nvPr/>
        </p:nvSpPr>
        <p:spPr>
          <a:xfrm>
            <a:off x="8072430" y="6000768"/>
            <a:ext cx="1071570" cy="8572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3357562"/>
            <a:ext cx="8229600" cy="1143000"/>
          </a:xfrm>
        </p:spPr>
        <p:txBody>
          <a:bodyPr/>
          <a:lstStyle/>
          <a:p>
            <a:pPr algn="ctr" eaLnBrk="1" hangingPunct="1"/>
            <a:r>
              <a:rPr lang="es-MX" sz="6600" dirty="0" smtClean="0">
                <a:solidFill>
                  <a:schemeClr val="tx1"/>
                </a:solidFill>
              </a:rPr>
              <a:t>Software que nos permite modelar un diagrama de clases.</a:t>
            </a:r>
          </a:p>
        </p:txBody>
      </p:sp>
      <p:pic>
        <p:nvPicPr>
          <p:cNvPr id="3" name="2 Imagen" descr="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3" y="80943"/>
            <a:ext cx="1362075" cy="5619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4 Flecha izquierda">
            <a:hlinkClick r:id="rId3" action="ppaction://hlinksldjump"/>
          </p:cNvPr>
          <p:cNvSpPr/>
          <p:nvPr/>
        </p:nvSpPr>
        <p:spPr>
          <a:xfrm>
            <a:off x="8072430" y="6000768"/>
            <a:ext cx="1071570" cy="8572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000100" y="128586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es-ES" sz="6600" dirty="0" smtClean="0">
                <a:solidFill>
                  <a:schemeClr val="tx1"/>
                </a:solidFill>
              </a:rPr>
              <a:t>Herramientas del Modelado de Clases</a:t>
            </a:r>
            <a:endParaRPr lang="es-ES" sz="6600" dirty="0">
              <a:solidFill>
                <a:schemeClr val="tx1"/>
              </a:solidFill>
            </a:endParaRPr>
          </a:p>
        </p:txBody>
      </p:sp>
      <p:pic>
        <p:nvPicPr>
          <p:cNvPr id="4" name="3 Imagen" descr="Image227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5471" y="3612997"/>
            <a:ext cx="4335421" cy="22687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4 Imagen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53" y="80943"/>
            <a:ext cx="1362075" cy="5619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5 Flecha izquierda">
            <a:hlinkClick r:id="rId4" action="ppaction://hlinksldjump"/>
          </p:cNvPr>
          <p:cNvSpPr/>
          <p:nvPr/>
        </p:nvSpPr>
        <p:spPr>
          <a:xfrm>
            <a:off x="8072430" y="6000768"/>
            <a:ext cx="1071570" cy="8572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71472" y="2786058"/>
            <a:ext cx="8229600" cy="11430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66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Pasos para el diagrama de clases</a:t>
            </a:r>
          </a:p>
        </p:txBody>
      </p:sp>
      <p:pic>
        <p:nvPicPr>
          <p:cNvPr id="3" name="2 Imagen" descr="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3" y="80943"/>
            <a:ext cx="1362075" cy="5619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3 Flecha izquierda">
            <a:hlinkClick r:id="rId3" action="ppaction://hlinksldjump"/>
          </p:cNvPr>
          <p:cNvSpPr/>
          <p:nvPr/>
        </p:nvSpPr>
        <p:spPr>
          <a:xfrm>
            <a:off x="8072430" y="6000768"/>
            <a:ext cx="1071570" cy="8572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28596" y="571480"/>
            <a:ext cx="8229600" cy="11430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66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Modelando</a:t>
            </a:r>
          </a:p>
        </p:txBody>
      </p:sp>
      <p:pic>
        <p:nvPicPr>
          <p:cNvPr id="5" name="4 Imagen" descr="Screensho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2000240"/>
            <a:ext cx="6929486" cy="3071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5 Imagen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53" y="80943"/>
            <a:ext cx="1362075" cy="5619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10 Triángulo isósceles"/>
          <p:cNvSpPr/>
          <p:nvPr/>
        </p:nvSpPr>
        <p:spPr>
          <a:xfrm rot="5400000">
            <a:off x="1214414" y="1285860"/>
            <a:ext cx="287466" cy="14116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Flecha izquierda">
            <a:hlinkClick r:id="rId4" action="ppaction://hlinksldjump"/>
          </p:cNvPr>
          <p:cNvSpPr/>
          <p:nvPr/>
        </p:nvSpPr>
        <p:spPr>
          <a:xfrm>
            <a:off x="8072430" y="6000768"/>
            <a:ext cx="1071570" cy="8572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71472" y="2786058"/>
            <a:ext cx="8229600" cy="114300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6600" b="1" dirty="0" smtClean="0"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Construyendo de </a:t>
            </a:r>
            <a:r>
              <a:rPr kumimoji="0" lang="es-MX" sz="66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clases</a:t>
            </a:r>
          </a:p>
        </p:txBody>
      </p:sp>
      <p:pic>
        <p:nvPicPr>
          <p:cNvPr id="3" name="2 Imagen" descr="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3" y="80943"/>
            <a:ext cx="1362075" cy="5619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5 Flecha izquierda">
            <a:hlinkClick r:id="rId3" action="ppaction://hlinksldjump"/>
          </p:cNvPr>
          <p:cNvSpPr/>
          <p:nvPr/>
        </p:nvSpPr>
        <p:spPr>
          <a:xfrm>
            <a:off x="8072430" y="6000768"/>
            <a:ext cx="1071570" cy="8572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643174" y="1214422"/>
            <a:ext cx="46858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Definiciones </a:t>
            </a:r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es-E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6 Imagen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4071942"/>
            <a:ext cx="2038351" cy="25914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7 Llamada ovalada"/>
          <p:cNvSpPr/>
          <p:nvPr/>
        </p:nvSpPr>
        <p:spPr>
          <a:xfrm>
            <a:off x="3071770" y="2000240"/>
            <a:ext cx="6072230" cy="3500462"/>
          </a:xfrm>
          <a:prstGeom prst="wedgeEllipseCallout">
            <a:avLst>
              <a:gd name="adj1" fmla="val -68063"/>
              <a:gd name="adj2" fmla="val 19364"/>
            </a:avLst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4000" dirty="0" smtClean="0"/>
              <a:t>¿Preguntas?</a:t>
            </a:r>
            <a:endParaRPr lang="es-ES" sz="4000" dirty="0"/>
          </a:p>
        </p:txBody>
      </p:sp>
      <p:sp>
        <p:nvSpPr>
          <p:cNvPr id="9" name="8 Flecha izquierda">
            <a:hlinkClick r:id="rId3" action="ppaction://hlinksldjump"/>
          </p:cNvPr>
          <p:cNvSpPr/>
          <p:nvPr/>
        </p:nvSpPr>
        <p:spPr>
          <a:xfrm>
            <a:off x="8072430" y="6000768"/>
            <a:ext cx="1071570" cy="8572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10 Imagen" descr="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53" y="80943"/>
            <a:ext cx="1362075" cy="5619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428604"/>
            <a:ext cx="8229600" cy="1143000"/>
          </a:xfrm>
        </p:spPr>
        <p:txBody>
          <a:bodyPr/>
          <a:lstStyle/>
          <a:p>
            <a:pPr algn="ctr"/>
            <a:r>
              <a:rPr lang="es-ES" b="1" dirty="0" smtClean="0">
                <a:effectLst>
                  <a:reflection blurRad="6350" stA="60000" endA="900" endPos="58000" dir="5400000" sy="-100000" algn="bl" rotWithShape="0"/>
                </a:effectLst>
              </a:rPr>
              <a:t>BIBLIOGRAFIA</a:t>
            </a:r>
            <a:endParaRPr lang="es-ES" b="1" dirty="0"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  <p:sp useBgFill="1"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3857652"/>
          </a:xfrm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s-ES" dirty="0" smtClean="0">
                <a:hlinkClick r:id="rId2"/>
              </a:rPr>
              <a:t>http://www.dcc.uchile.cl/~psalinas/uml/modelo.html</a:t>
            </a:r>
            <a:endParaRPr lang="es-ES" dirty="0" smtClean="0"/>
          </a:p>
          <a:p>
            <a:r>
              <a:rPr lang="es-ES" dirty="0" smtClean="0">
                <a:solidFill>
                  <a:srgbClr val="002060"/>
                </a:solidFill>
                <a:hlinkClick r:id="rId3"/>
              </a:rPr>
              <a:t>http://egdamar877.blogspot.com/2009/05/expocicion.html</a:t>
            </a:r>
            <a:endParaRPr lang="es-ES" dirty="0" smtClean="0">
              <a:solidFill>
                <a:srgbClr val="002060"/>
              </a:solidFill>
            </a:endParaRPr>
          </a:p>
          <a:p>
            <a:r>
              <a:rPr lang="es-ES" dirty="0" smtClean="0">
                <a:solidFill>
                  <a:srgbClr val="002060"/>
                </a:solidFill>
                <a:hlinkClick r:id="rId4"/>
              </a:rPr>
              <a:t>http://www.google.com/url?sa=t&amp;source=web&amp;cd=10&amp;ved=0CEEQFjAJ&amp;url=http%3A%2F%2Fcadit.anahuac.mx%2F~sac%2Fdownload%2F52%2FITI5002%2Fp%2FDIAGRAMADECLASE_20090223.ppt&amp;rct=j&amp;q=diagrama%20de%20clases&amp;ei=WQC4Te_2NYnEgAeIpaBo&amp;usg=AFQjCNGyGL6-M8qUQhvcxDF6e68EcSJzOQ&amp;cad=rja</a:t>
            </a:r>
            <a:endParaRPr lang="es-ES" dirty="0" smtClean="0">
              <a:solidFill>
                <a:srgbClr val="002060"/>
              </a:solidFill>
            </a:endParaRPr>
          </a:p>
          <a:p>
            <a:r>
              <a:rPr lang="es-ES" dirty="0" smtClean="0">
                <a:solidFill>
                  <a:srgbClr val="002060"/>
                </a:solidFill>
              </a:rPr>
              <a:t>*</a:t>
            </a:r>
            <a:r>
              <a:rPr lang="es-ES" dirty="0" smtClean="0">
                <a:hlinkClick r:id="rId3"/>
              </a:rPr>
              <a:t>http://egdamar877.blogspot.com/2009/05/expocicion.html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  <a:p>
            <a:pPr>
              <a:buNone/>
            </a:pPr>
            <a:endParaRPr lang="es-ES" dirty="0"/>
          </a:p>
        </p:txBody>
      </p:sp>
      <p:sp>
        <p:nvSpPr>
          <p:cNvPr id="4" name="3 Flecha izquierda y derecha">
            <a:hlinkClick r:id="rId5" action="ppaction://hlinksldjump"/>
          </p:cNvPr>
          <p:cNvSpPr/>
          <p:nvPr/>
        </p:nvSpPr>
        <p:spPr>
          <a:xfrm>
            <a:off x="3714744" y="5857892"/>
            <a:ext cx="1214446" cy="78581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" name="4 Imagen" descr="logo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53" y="80943"/>
            <a:ext cx="1362075" cy="5619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>
          <a:xfrm>
            <a:off x="642910" y="2928934"/>
            <a:ext cx="7786742" cy="1214446"/>
          </a:xfrm>
        </p:spPr>
        <p:txBody>
          <a:bodyPr>
            <a:normAutofit/>
          </a:bodyPr>
          <a:lstStyle/>
          <a:p>
            <a:pPr algn="ctr"/>
            <a:r>
              <a:rPr lang="es-ES" sz="3600" dirty="0" smtClean="0"/>
              <a:t>Agradecemos a los presentes por la atención prestada </a:t>
            </a:r>
            <a:endParaRPr lang="es-ES" sz="3600" dirty="0"/>
          </a:p>
        </p:txBody>
      </p:sp>
      <p:pic>
        <p:nvPicPr>
          <p:cNvPr id="4" name="3 Imagen" descr="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3" y="80943"/>
            <a:ext cx="1362075" cy="5619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285984" y="1142984"/>
            <a:ext cx="4857784" cy="648076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lang="es-ES" sz="4400" b="1" dirty="0" smtClean="0">
                <a:solidFill>
                  <a:schemeClr val="tx1"/>
                </a:solidFill>
              </a:rPr>
              <a:t> INTEGRANTES:</a:t>
            </a:r>
            <a:endParaRPr kumimoji="0" lang="es-ES" sz="4400" b="1" i="0" u="none" strike="noStrike" kern="1200" cap="none" spc="0" normalizeH="0" baseline="0" noProof="0" dirty="0">
              <a:ln w="635"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0" y="2857496"/>
            <a:ext cx="8858280" cy="648076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lang="es-ES" sz="4400" b="1" dirty="0" smtClean="0">
                <a:solidFill>
                  <a:schemeClr val="tx1"/>
                </a:solidFill>
                <a:latin typeface="Calibri (Títulos)"/>
              </a:rPr>
              <a:t> ♣</a:t>
            </a:r>
            <a:r>
              <a:rPr lang="es-ES" sz="4400" b="1" dirty="0" err="1" smtClean="0">
                <a:solidFill>
                  <a:schemeClr val="tx1"/>
                </a:solidFill>
                <a:latin typeface="Calibri (Títulos)"/>
              </a:rPr>
              <a:t>Jhonny</a:t>
            </a:r>
            <a:r>
              <a:rPr lang="es-ES" sz="4400" b="1" dirty="0" smtClean="0">
                <a:solidFill>
                  <a:schemeClr val="tx1"/>
                </a:solidFill>
                <a:latin typeface="Calibri (Títulos)"/>
              </a:rPr>
              <a:t> </a:t>
            </a:r>
            <a:r>
              <a:rPr lang="es-ES" sz="4400" b="1" dirty="0" err="1" smtClean="0">
                <a:solidFill>
                  <a:schemeClr val="tx1"/>
                </a:solidFill>
                <a:latin typeface="Calibri (Títulos)"/>
              </a:rPr>
              <a:t>Andres</a:t>
            </a:r>
            <a:r>
              <a:rPr lang="es-ES" sz="4400" b="1" dirty="0" smtClean="0">
                <a:solidFill>
                  <a:schemeClr val="tx1"/>
                </a:solidFill>
                <a:latin typeface="Calibri (Títulos)"/>
              </a:rPr>
              <a:t> Parra Reyes</a:t>
            </a:r>
            <a:endParaRPr kumimoji="0" lang="es-ES" sz="4400" b="1" i="0" u="none" strike="noStrike" kern="1200" cap="none" spc="0" normalizeH="0" baseline="0" noProof="0" dirty="0">
              <a:ln w="635"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0" y="2137982"/>
            <a:ext cx="8858280" cy="648076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lang="es-ES" sz="4400" b="1" dirty="0" smtClean="0">
                <a:solidFill>
                  <a:schemeClr val="tx1"/>
                </a:solidFill>
                <a:latin typeface="Calibri (Títulos)"/>
              </a:rPr>
              <a:t> ♣</a:t>
            </a:r>
            <a:r>
              <a:rPr lang="es-ES" sz="4400" b="1" dirty="0" smtClean="0">
                <a:latin typeface="Calibri (Títulos)"/>
              </a:rPr>
              <a:t>Sonia Marcela Largo Manrique</a:t>
            </a:r>
            <a:endParaRPr kumimoji="0" lang="es-ES" sz="4400" b="1" i="0" u="none" strike="noStrike" kern="1200" cap="none" spc="0" normalizeH="0" baseline="0" noProof="0" dirty="0">
              <a:ln w="635"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0" y="3714752"/>
            <a:ext cx="8858280" cy="648076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lang="es-ES" sz="4400" b="1" dirty="0" smtClean="0">
                <a:solidFill>
                  <a:schemeClr val="tx1"/>
                </a:solidFill>
                <a:latin typeface="Calibri (Títulos)"/>
              </a:rPr>
              <a:t> ♣</a:t>
            </a:r>
            <a:r>
              <a:rPr lang="es-ES" sz="4400" b="1" dirty="0" smtClean="0">
                <a:latin typeface="Calibri (Títulos)"/>
              </a:rPr>
              <a:t>Luz </a:t>
            </a:r>
            <a:r>
              <a:rPr lang="es-ES" sz="4400" b="1" dirty="0" err="1" smtClean="0">
                <a:latin typeface="Calibri (Títulos)"/>
              </a:rPr>
              <a:t>Edy</a:t>
            </a:r>
            <a:r>
              <a:rPr lang="es-ES" sz="4400" b="1" dirty="0" smtClean="0">
                <a:latin typeface="Calibri (Títulos)"/>
              </a:rPr>
              <a:t> Smith Rueda</a:t>
            </a:r>
            <a:endParaRPr kumimoji="0" lang="es-ES" sz="4400" b="1" i="0" u="none" strike="noStrike" kern="1200" cap="none" spc="0" normalizeH="0" baseline="0" noProof="0" dirty="0">
              <a:ln w="635"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0" y="4643446"/>
            <a:ext cx="8858280" cy="648076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/>
          <a:p>
            <a:pPr lvl="0">
              <a:spcBef>
                <a:spcPct val="0"/>
              </a:spcBef>
            </a:pP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s-ES" sz="4400" b="1" i="0" u="none" strike="noStrike" kern="1200" cap="none" spc="0" normalizeH="0" baseline="0" noProof="0" dirty="0" smtClean="0">
                <a:ln w="635">
                  <a:noFill/>
                </a:ln>
                <a:solidFill>
                  <a:schemeClr val="tx1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lang="es-ES" sz="4400" b="1" dirty="0" smtClean="0">
                <a:solidFill>
                  <a:schemeClr val="tx1"/>
                </a:solidFill>
                <a:latin typeface="Calibri (Títulos)"/>
              </a:rPr>
              <a:t> ♣Juan Carlos Carvajal Bravo</a:t>
            </a:r>
            <a:endParaRPr kumimoji="0" lang="es-ES" sz="4400" b="1" i="0" u="none" strike="noStrike" kern="1200" cap="none" spc="0" normalizeH="0" baseline="0" noProof="0" dirty="0">
              <a:ln w="635">
                <a:noFill/>
              </a:ln>
              <a:solidFill>
                <a:schemeClr val="tx1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6 Imagen" descr="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3" y="80943"/>
            <a:ext cx="1362075" cy="5619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714612" y="857232"/>
            <a:ext cx="46180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Presentado A:</a:t>
            </a:r>
            <a:endParaRPr lang="es-E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4 Flecha izquierda y derecha"/>
          <p:cNvSpPr/>
          <p:nvPr/>
        </p:nvSpPr>
        <p:spPr>
          <a:xfrm>
            <a:off x="642910" y="2357430"/>
            <a:ext cx="8215370" cy="2643206"/>
          </a:xfrm>
          <a:prstGeom prst="left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perspectiveRelaxed"/>
              <a:lightRig rig="threePt" dir="t"/>
            </a:scene3d>
          </a:bodyPr>
          <a:lstStyle/>
          <a:p>
            <a:pPr algn="ctr"/>
            <a:endParaRPr lang="es-CO">
              <a:effectLst>
                <a:reflection blurRad="6350" stA="55000" endA="50" endPos="85000" dist="60007" dir="5400000" sy="-100000" algn="bl" rotWithShape="0"/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285984" y="3143248"/>
            <a:ext cx="47863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000" b="1" dirty="0" smtClean="0">
                <a:latin typeface="Arial" pitchFamily="34" charset="0"/>
                <a:cs typeface="Arial" pitchFamily="34" charset="0"/>
              </a:rPr>
              <a:t>CARLOS ALFONSO PINEDA ORTIZ</a:t>
            </a:r>
            <a:endParaRPr lang="es-CO" sz="3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8 Imagen" descr="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3" y="80943"/>
            <a:ext cx="1362075" cy="5619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Pergamino vertical"/>
          <p:cNvSpPr/>
          <p:nvPr/>
        </p:nvSpPr>
        <p:spPr>
          <a:xfrm>
            <a:off x="1142976" y="428604"/>
            <a:ext cx="7572428" cy="6143668"/>
          </a:xfrm>
          <a:prstGeom prst="vertic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4 Rectángulo"/>
          <p:cNvSpPr/>
          <p:nvPr/>
        </p:nvSpPr>
        <p:spPr>
          <a:xfrm>
            <a:off x="3799888" y="571480"/>
            <a:ext cx="3772508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CO" sz="3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Tabla de contenido </a:t>
            </a:r>
            <a:endParaRPr lang="es-ES" sz="3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357422" y="1428736"/>
            <a:ext cx="528641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CO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2" action="ppaction://hlinksldjump"/>
              </a:rPr>
              <a:t>¿Historia del Diagrama de Clases ?</a:t>
            </a:r>
            <a:endParaRPr lang="es-CO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CO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3" action="ppaction://hlinksldjump"/>
              </a:rPr>
              <a:t>¿Qué es el Diagrama de Clases?</a:t>
            </a:r>
            <a:endParaRPr lang="es-CO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CO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4" action="ppaction://hlinksldjump"/>
              </a:rPr>
              <a:t>¿Quiénes Soportan el Diagrama de Clases ?</a:t>
            </a:r>
            <a:endParaRPr lang="es-CO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CO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5" action="ppaction://hlinksldjump"/>
              </a:rPr>
              <a:t>¿Para que se Utiliza o para que Sirve?</a:t>
            </a:r>
            <a:endParaRPr lang="es-CO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CO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6" action="ppaction://hlinksldjump"/>
              </a:rPr>
              <a:t>Partes del Diagrama de Clases </a:t>
            </a:r>
            <a:endParaRPr lang="es-CO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7" action="ppaction://hlinksldjump"/>
              </a:rPr>
              <a:t>Software que nos Permite Modelar un Diagrama de Clases</a:t>
            </a:r>
            <a:endParaRPr lang="es-E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8" action="ppaction://hlinksldjump"/>
              </a:rPr>
              <a:t>Herramientas para el Modelado de Clases</a:t>
            </a:r>
            <a:endParaRPr lang="es-E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9" action="ppaction://hlinksldjump"/>
              </a:rPr>
              <a:t>Pasos para Diseñar un Diagrama de Clases</a:t>
            </a:r>
            <a:endParaRPr lang="es-E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10" action="ppaction://hlinksldjump"/>
              </a:rPr>
              <a:t>Modelado</a:t>
            </a:r>
            <a:endParaRPr lang="es-E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11" action="ppaction://hlinksldjump"/>
              </a:rPr>
              <a:t>Construyendo el Diagrama de Clases </a:t>
            </a:r>
            <a:endParaRPr lang="es-ES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12" action="ppaction://hlinksldjump"/>
              </a:rPr>
              <a:t>Preguntas</a:t>
            </a:r>
            <a:r>
              <a:rPr lang="es-E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s-E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13" action="ppaction://hlinksldjump"/>
              </a:rPr>
              <a:t>Anexos </a:t>
            </a:r>
            <a:endParaRPr lang="es-CO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7 Imagen" descr="logo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6653" y="80943"/>
            <a:ext cx="1362075" cy="5619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1008112"/>
          </a:xfrm>
          <a:effectLst>
            <a:glow rad="101600">
              <a:schemeClr val="accent2">
                <a:satMod val="175000"/>
                <a:alpha val="40000"/>
              </a:schemeClr>
            </a:glow>
            <a:innerShdw blurRad="63500" dist="50800" dir="108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  <a:scene3d>
            <a:camera prst="orthographicFront"/>
            <a:lightRig rig="freezing" dir="t">
              <a:rot lat="0" lon="0" rev="5640000"/>
            </a:lightRig>
          </a:scene3d>
          <a:sp3d>
            <a:bevelT w="139700" prst="cross"/>
          </a:sp3d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/>
            <a:r>
              <a:rPr lang="es-ES" sz="6600" dirty="0" smtClean="0">
                <a:solidFill>
                  <a:schemeClr val="tx1"/>
                </a:solidFill>
              </a:rPr>
              <a:t>Historia</a:t>
            </a:r>
            <a:endParaRPr lang="es-ES" sz="6600" dirty="0">
              <a:solidFill>
                <a:schemeClr val="tx1"/>
              </a:solidFill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67544" y="2636911"/>
            <a:ext cx="82809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800" dirty="0" smtClean="0"/>
              <a:t>UML (Unified Modeling Language) es un lenguaje que permite modelar, construir y documentar los elementos que forman un sistema software orientado a objetos. </a:t>
            </a:r>
            <a:endParaRPr lang="es-ES" sz="2800" dirty="0"/>
          </a:p>
        </p:txBody>
      </p:sp>
      <p:pic>
        <p:nvPicPr>
          <p:cNvPr id="4" name="3 Imagen" descr="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3" y="80943"/>
            <a:ext cx="1362075" cy="5619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5 Flecha derecha">
            <a:hlinkClick r:id="rId3" action="ppaction://hlinksldjump"/>
          </p:cNvPr>
          <p:cNvSpPr/>
          <p:nvPr/>
        </p:nvSpPr>
        <p:spPr>
          <a:xfrm>
            <a:off x="0" y="6000768"/>
            <a:ext cx="1071538" cy="8572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889844"/>
            <a:ext cx="781866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400" dirty="0" smtClean="0"/>
              <a:t>El lenguaje UML comenzó a gestarse en octubre de 1994, cuando Rumbaugh se unió a la compañía Rational fundada por Boch (dos reputados investigadores en el área de metodología del software).</a:t>
            </a:r>
            <a:br>
              <a:rPr lang="es-ES" sz="2400" dirty="0" smtClean="0"/>
            </a:br>
            <a:r>
              <a:rPr lang="es-ES" sz="2400" dirty="0" smtClean="0"/>
              <a:t>El objetivo de ambos era unificar dos métodos que habían desarrollado: el método Booch y el OMT (Object Modelling Tool ). El primer borrador apareció en octubre de 1995. En esa misma época otro reputado investigador, Jacobson, se unió a Rational y se incluyeron ideas suyas. Estas tres personas son conocidas como los “tres amigos”. Además, este lenguaje se abrió a la colaboración de otras empresas para que aportaran sus ideas. Todas estas colaboraciones condujeron a la definición de la primera versión de UML.</a:t>
            </a:r>
            <a:endParaRPr lang="es-ES" sz="2400" dirty="0"/>
          </a:p>
        </p:txBody>
      </p:sp>
      <p:pic>
        <p:nvPicPr>
          <p:cNvPr id="3" name="2 Imagen" descr="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3" y="80943"/>
            <a:ext cx="1362075" cy="5619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3 Flecha izquierda">
            <a:hlinkClick r:id="rId3" action="ppaction://hlinksldjump"/>
          </p:cNvPr>
          <p:cNvSpPr/>
          <p:nvPr/>
        </p:nvSpPr>
        <p:spPr>
          <a:xfrm>
            <a:off x="8072430" y="6000768"/>
            <a:ext cx="1071570" cy="8572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42910" y="857232"/>
            <a:ext cx="8106194" cy="1107996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s-ES" sz="6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Diagrama De Clases</a:t>
            </a:r>
            <a:endParaRPr lang="es-ES" sz="66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57158" y="3058255"/>
            <a:ext cx="82868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es-ES" sz="3600" dirty="0" smtClean="0"/>
              <a:t>Un </a:t>
            </a:r>
            <a:r>
              <a:rPr lang="es-ES" sz="3600" b="1" dirty="0" smtClean="0"/>
              <a:t>diagrama de clases</a:t>
            </a:r>
            <a:r>
              <a:rPr lang="es-ES" sz="3600" dirty="0" smtClean="0"/>
              <a:t> es un tipo de diagrama estático que describe la estructura de un sistema mostrando sus clases, atributos y las relaciones entre ellos. </a:t>
            </a:r>
            <a:endParaRPr lang="es-MX" sz="3600" dirty="0" smtClean="0"/>
          </a:p>
        </p:txBody>
      </p:sp>
      <p:pic>
        <p:nvPicPr>
          <p:cNvPr id="6" name="5 Imagen" descr="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3" y="80943"/>
            <a:ext cx="1362075" cy="5619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6 Flecha izquierda">
            <a:hlinkClick r:id="rId3" action="ppaction://hlinksldjump"/>
          </p:cNvPr>
          <p:cNvSpPr/>
          <p:nvPr/>
        </p:nvSpPr>
        <p:spPr>
          <a:xfrm>
            <a:off x="8072430" y="6000768"/>
            <a:ext cx="1071570" cy="8572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857364"/>
            <a:ext cx="8305800" cy="1143000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noAutofit/>
          </a:bodyPr>
          <a:lstStyle/>
          <a:p>
            <a:pPr algn="ctr" eaLnBrk="1" hangingPunct="1"/>
            <a:r>
              <a:rPr lang="es-MX" sz="6000" dirty="0" smtClean="0">
                <a:solidFill>
                  <a:schemeClr val="tx1"/>
                </a:solidFill>
              </a:rPr>
              <a:t>Todos los diagramas soportan el Diagrama de Clase</a:t>
            </a:r>
          </a:p>
        </p:txBody>
      </p:sp>
      <p:pic>
        <p:nvPicPr>
          <p:cNvPr id="23" name="22 Imagen" descr="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3" y="80943"/>
            <a:ext cx="1362075" cy="5619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3" name="32 Imagen" descr="Dependenci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422" y="3429000"/>
            <a:ext cx="5121634" cy="30973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4 Flecha izquierda">
            <a:hlinkClick r:id="rId4" action="ppaction://hlinksldjump"/>
          </p:cNvPr>
          <p:cNvSpPr/>
          <p:nvPr/>
        </p:nvSpPr>
        <p:spPr>
          <a:xfrm>
            <a:off x="8072430" y="6000768"/>
            <a:ext cx="1071570" cy="8572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14282" y="785794"/>
            <a:ext cx="8653651" cy="2123658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s-ES" sz="6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Para que se Utilizan y</a:t>
            </a:r>
          </a:p>
          <a:p>
            <a:pPr algn="ctr"/>
            <a:r>
              <a:rPr lang="es-ES" sz="6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Para que Sirve</a:t>
            </a:r>
            <a:endParaRPr lang="es-ES" sz="66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5" name="4 Imagen" descr="h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3357562"/>
            <a:ext cx="4286250" cy="2857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5 Imagen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53" y="80943"/>
            <a:ext cx="1362075" cy="5619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6 Flecha izquierda">
            <a:hlinkClick r:id="rId4" action="ppaction://hlinksldjump"/>
          </p:cNvPr>
          <p:cNvSpPr/>
          <p:nvPr/>
        </p:nvSpPr>
        <p:spPr>
          <a:xfrm>
            <a:off x="8072430" y="6000768"/>
            <a:ext cx="1071570" cy="8572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567</TotalTime>
  <Words>248</Words>
  <Application>Microsoft Office PowerPoint</Application>
  <PresentationFormat>Presentación en pantalla (4:3)</PresentationFormat>
  <Paragraphs>44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Flujo</vt:lpstr>
      <vt:lpstr>Diapositiva 1</vt:lpstr>
      <vt:lpstr>Diapositiva 2</vt:lpstr>
      <vt:lpstr>Diapositiva 3</vt:lpstr>
      <vt:lpstr>Diapositiva 4</vt:lpstr>
      <vt:lpstr>Historia</vt:lpstr>
      <vt:lpstr>Diapositiva 6</vt:lpstr>
      <vt:lpstr>Diapositiva 7</vt:lpstr>
      <vt:lpstr>Todos los diagramas soportan el Diagrama de Clase</vt:lpstr>
      <vt:lpstr>Diapositiva 9</vt:lpstr>
      <vt:lpstr>Diapositiva 10</vt:lpstr>
      <vt:lpstr>Software que nos permite modelar un diagrama de clases.</vt:lpstr>
      <vt:lpstr>Herramientas del Modelado de Clases</vt:lpstr>
      <vt:lpstr>Diapositiva 13</vt:lpstr>
      <vt:lpstr>Diapositiva 14</vt:lpstr>
      <vt:lpstr>Diapositiva 15</vt:lpstr>
      <vt:lpstr>Diapositiva 16</vt:lpstr>
      <vt:lpstr>BIBLIOGRAFIA</vt:lpstr>
      <vt:lpstr>Diapositiva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Fitec</dc:creator>
  <cp:lastModifiedBy>Fitec</cp:lastModifiedBy>
  <cp:revision>56</cp:revision>
  <dcterms:created xsi:type="dcterms:W3CDTF">2011-04-16T21:21:18Z</dcterms:created>
  <dcterms:modified xsi:type="dcterms:W3CDTF">2011-05-11T11:22:01Z</dcterms:modified>
</cp:coreProperties>
</file>