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sldIdLst>
    <p:sldId id="277" r:id="rId2"/>
    <p:sldId id="273" r:id="rId3"/>
    <p:sldId id="275" r:id="rId4"/>
    <p:sldId id="276" r:id="rId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12C3"/>
    <a:srgbClr val="C7D0E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s-ES" altLang="en-US"/>
              <a:t>Haga clic para cambiar el estilo de título	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s-ES" altLang="en-US"/>
              <a:t>Haga clic para modificar el estilo de subtítulo del patrón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21051-371E-45F9-88AF-D9B0981B9D89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1B747-8FE9-4DFC-8E1B-CC684FC39078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97C5D6-8885-46B4-9B11-780437A60383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719263"/>
            <a:ext cx="8229600" cy="4411662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372DF-D0E8-4E4E-902B-8DA91D11ECBA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2E42BE-3933-4415-B58E-4AF8B12D197B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CA77E-AF21-441B-9B3C-52B3BD86D128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432AC-F1C8-4F94-B972-48AB8410335E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18443D-5FC1-47FF-9405-12850837A486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9CDE28-140C-4507-BE0F-A0319C2776C7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8BB6B-2309-47B0-A755-86D0270963C8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7758C-9076-4E70-AE58-C567D96AD10D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54C97-B4B0-4D6F-9862-BA660357490C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cambiar el estilo de título	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texto del patrón</a:t>
            </a:r>
          </a:p>
          <a:p>
            <a:pPr lvl="1"/>
            <a:r>
              <a:rPr lang="es-ES" altLang="en-US" smtClean="0"/>
              <a:t>Segundo nivel</a:t>
            </a:r>
          </a:p>
          <a:p>
            <a:pPr lvl="2"/>
            <a:r>
              <a:rPr lang="es-ES" altLang="en-US" smtClean="0"/>
              <a:t>Tercer nivel</a:t>
            </a:r>
          </a:p>
          <a:p>
            <a:pPr lvl="3"/>
            <a:r>
              <a:rPr lang="es-ES" altLang="en-US" smtClean="0"/>
              <a:t>Cuarto nivel</a:t>
            </a:r>
          </a:p>
          <a:p>
            <a:pPr lvl="4"/>
            <a:r>
              <a:rPr lang="es-ES" altLang="en-US" smtClean="0"/>
              <a:t>Quinto nivel</a:t>
            </a:r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E1DC8799-917C-4D7D-BDFF-0A43950885D3}" type="slidenum">
              <a:rPr lang="es-ES" altLang="en-US"/>
              <a:pPr>
                <a:defRPr/>
              </a:pPr>
              <a:t>‹Nº›</a:t>
            </a:fld>
            <a:endParaRPr lang="es-ES" altLang="en-US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55305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5306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5307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6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5308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5309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5310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6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5311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3" cy="7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5312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3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5313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3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5314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6" cy="73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5315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3" cy="73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5316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3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5317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5318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5319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6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5320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3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5321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5322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5323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6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5324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3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5325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5326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5327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5328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6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5329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3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5330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5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5331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5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5332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6" cy="75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5333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3" cy="75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5334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55335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3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55336" name="Rectangle 40"/>
          <p:cNvSpPr>
            <a:spLocks noChangeArrowheads="1"/>
          </p:cNvSpPr>
          <p:nvPr userDrawn="1"/>
        </p:nvSpPr>
        <p:spPr bwMode="auto">
          <a:xfrm>
            <a:off x="395288" y="6381750"/>
            <a:ext cx="831691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None/>
              <a:defRPr/>
            </a:pPr>
            <a:r>
              <a:rPr lang="es-ES" sz="1400">
                <a:solidFill>
                  <a:schemeClr val="accent2"/>
                </a:solidFill>
              </a:rPr>
              <a:t>Yenny Figueroa Medina - Universidad Manuela Beltrán - Ingeniería de Sistemas - Bogotá - 2006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7208" name="Line 8"/>
          <p:cNvSpPr>
            <a:spLocks noChangeShapeType="1"/>
          </p:cNvSpPr>
          <p:nvPr/>
        </p:nvSpPr>
        <p:spPr bwMode="auto">
          <a:xfrm>
            <a:off x="438150" y="1809750"/>
            <a:ext cx="8096250" cy="0"/>
          </a:xfrm>
          <a:prstGeom prst="line">
            <a:avLst/>
          </a:prstGeom>
          <a:noFill/>
          <a:ln w="12700">
            <a:solidFill>
              <a:srgbClr val="FF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lnSpc>
                <a:spcPct val="90000"/>
              </a:lnSpc>
              <a:spcBef>
                <a:spcPct val="40000"/>
              </a:spcBef>
              <a:defRPr/>
            </a:pPr>
            <a:endParaRPr lang="es-ES" sz="12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7214" name="Text Box 14"/>
          <p:cNvSpPr txBox="1">
            <a:spLocks noChangeArrowheads="1"/>
          </p:cNvSpPr>
          <p:nvPr/>
        </p:nvSpPr>
        <p:spPr bwMode="auto">
          <a:xfrm>
            <a:off x="2000250" y="4572000"/>
            <a:ext cx="5214938" cy="1384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40000"/>
              </a:spcBef>
              <a:defRPr/>
            </a:pPr>
            <a:r>
              <a:rPr lang="es-ES_tradnl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  </a:t>
            </a:r>
            <a:r>
              <a:rPr lang="es-ES_tradnl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EDWARD MONTOYA QUIROZ</a:t>
            </a:r>
            <a:endParaRPr lang="es-ES_tradnl" sz="2400" b="1" dirty="0">
              <a:effectLst>
                <a:outerShdw blurRad="38100" dist="38100" dir="2700000" algn="tl">
                  <a:srgbClr val="000000"/>
                </a:outerShdw>
              </a:effectLst>
              <a:latin typeface="Century Gothic" pitchFamily="34" charset="0"/>
            </a:endParaRPr>
          </a:p>
          <a:p>
            <a:pPr algn="ctr" eaLnBrk="0" hangingPunct="0">
              <a:lnSpc>
                <a:spcPct val="90000"/>
              </a:lnSpc>
              <a:spcBef>
                <a:spcPct val="40000"/>
              </a:spcBef>
              <a:defRPr/>
            </a:pPr>
            <a:r>
              <a:rPr lang="es-ES_tradnl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CODIGO:2008151057</a:t>
            </a:r>
            <a:endParaRPr lang="es-ES_tradnl" sz="2400" b="1" dirty="0">
              <a:effectLst>
                <a:outerShdw blurRad="38100" dist="38100" dir="2700000" algn="tl">
                  <a:srgbClr val="000000"/>
                </a:outerShdw>
              </a:effectLst>
              <a:latin typeface="Century Gothic" pitchFamily="34" charset="0"/>
            </a:endParaRPr>
          </a:p>
          <a:p>
            <a:pPr algn="ctr" eaLnBrk="0" hangingPunct="0">
              <a:lnSpc>
                <a:spcPct val="90000"/>
              </a:lnSpc>
              <a:spcBef>
                <a:spcPct val="40000"/>
              </a:spcBef>
              <a:defRPr/>
            </a:pPr>
            <a:r>
              <a:rPr lang="es-ES_tradnl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TECNOLOGIA DE SISTEMAS</a:t>
            </a:r>
          </a:p>
        </p:txBody>
      </p:sp>
      <p:sp>
        <p:nvSpPr>
          <p:cNvPr id="947216" name="Rectangle 16"/>
          <p:cNvSpPr>
            <a:spLocks noChangeArrowheads="1"/>
          </p:cNvSpPr>
          <p:nvPr/>
        </p:nvSpPr>
        <p:spPr bwMode="auto">
          <a:xfrm>
            <a:off x="500063" y="642938"/>
            <a:ext cx="8362950" cy="9540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spcBef>
                <a:spcPct val="40000"/>
              </a:spcBef>
              <a:defRPr/>
            </a:pP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INGENIERIA  DEL  SOFTWARE </a:t>
            </a:r>
            <a:b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</a:br>
            <a:endParaRPr lang="es-ES_tradnl" sz="3200" b="1" dirty="0">
              <a:solidFill>
                <a:schemeClr val="bg2"/>
              </a:solidFill>
              <a:latin typeface="Arial Narrow" pitchFamily="34" charset="0"/>
            </a:endParaRPr>
          </a:p>
        </p:txBody>
      </p:sp>
      <p:sp>
        <p:nvSpPr>
          <p:cNvPr id="6" name="Rectangle 16"/>
          <p:cNvSpPr>
            <a:spLocks noChangeArrowheads="1"/>
          </p:cNvSpPr>
          <p:nvPr/>
        </p:nvSpPr>
        <p:spPr bwMode="auto">
          <a:xfrm>
            <a:off x="928662" y="2886297"/>
            <a:ext cx="7077066" cy="461665"/>
          </a:xfrm>
          <a:prstGeom prst="rect">
            <a:avLst/>
          </a:prstGeom>
          <a:ln>
            <a:headEnd/>
            <a:tailEnd/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olSlant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 eaLnBrk="0" hangingPunct="0">
              <a:spcBef>
                <a:spcPct val="40000"/>
              </a:spcBef>
              <a:defRPr/>
            </a:pP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MODELOS DE DESARROLLO DE SOFTWARE</a:t>
            </a:r>
            <a:endParaRPr lang="es-ES_tradnl" sz="32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9096" name="Group 248"/>
          <p:cNvGraphicFramePr>
            <a:graphicFrameLocks noGrp="1"/>
          </p:cNvGraphicFramePr>
          <p:nvPr>
            <p:ph idx="1"/>
          </p:nvPr>
        </p:nvGraphicFramePr>
        <p:xfrm>
          <a:off x="457200" y="1719263"/>
          <a:ext cx="8229600" cy="4411663"/>
        </p:xfrm>
        <a:graphic>
          <a:graphicData uri="http://schemas.openxmlformats.org/drawingml/2006/table">
            <a:tbl>
              <a:tblPr/>
              <a:tblGrid>
                <a:gridCol w="1168400"/>
                <a:gridCol w="2746375"/>
                <a:gridCol w="2352675"/>
                <a:gridCol w="1962150"/>
              </a:tblGrid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MODELO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ENFOQUE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VENTAJAS /DESVENTAJAS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APLICABILIDAD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3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MODELO EN CASCADA</a:t>
                      </a:r>
                      <a:endParaRPr kumimoji="0" lang="es-E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El inicio de cada etapa debe esperar a la finalización de la inmediatamente anterior</a:t>
                      </a:r>
                      <a:b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Cualquier error de diseño detectado en la etapa de prueba conduce necesariamente al rediseño y nueva programación del código afectado, aumentando los costes del desarrollo.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Los proyectos raras veces siguen una evolución secuencial.</a:t>
                      </a:r>
                      <a:endParaRPr kumimoji="0" lang="es-E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No todos los requisitos son expuestos, al principio, de forma explícita como requiere este modelo.</a:t>
                      </a:r>
                      <a:endParaRPr kumimoji="0" lang="es-E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El cliente debe tener paciencia, ya que la aplicación sólo estará disponible en un estado muy avanzado del proyecto.</a:t>
                      </a:r>
                      <a:b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Ampliamente criticado desde el ámbito académico y la industria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Utilizado cuando existen  especificaciones amplias de los requerimientos del cliente.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05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MODELO BASADO EN PROTOTIPOS</a:t>
                      </a:r>
                      <a:endParaRPr kumimoji="0" lang="es-E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Prototipos: No posee la funcionalidad total del sistema pero si condensa la idea principal del mismo, Paso a Paso crece su funcionalidad, alto grado de participación del usuario.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El cliente puede pensar que el prototipo es una versión acabada. </a:t>
                      </a:r>
                      <a:b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Pueden llegar a pasarse por alto la calidad del software global o el mantenimiento a largo plazo.</a:t>
                      </a:r>
                      <a:b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Las herramientas elegidas pueden ser inadecuadas.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La clave del éxito de este modelo consiste en definir bien, desde el principio, las reglas del juego.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Alto grado de participación del usuario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Se utiliza si en el mercado no se encuentra el producto pero el cliente desea resultados inmediatos.  </a:t>
                      </a:r>
                      <a:b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Conveniente en caso de ser necesario desarrollar módulos</a:t>
                      </a:r>
                      <a:b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Para sistemas interactivos pequeños o de tamaño pequeño.</a:t>
                      </a:r>
                      <a:endParaRPr kumimoji="0" lang="es-E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Para partes de sistemas grandes </a:t>
                      </a:r>
                      <a:endParaRPr kumimoji="0" lang="es-E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Para sistemas con vida corta.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" name="Rectangle 16"/>
          <p:cNvSpPr>
            <a:spLocks noChangeArrowheads="1"/>
          </p:cNvSpPr>
          <p:nvPr/>
        </p:nvSpPr>
        <p:spPr bwMode="auto">
          <a:xfrm>
            <a:off x="357158" y="500042"/>
            <a:ext cx="8362950" cy="95410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 eaLnBrk="0" hangingPunct="0">
              <a:spcBef>
                <a:spcPct val="40000"/>
              </a:spcBef>
              <a:defRPr/>
            </a:pP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MODELOS DE DESARROLLO DE SOFTWARE</a:t>
            </a:r>
            <a:b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</a:br>
            <a:endParaRPr lang="es-ES_tradnl" sz="32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9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5109" name="Group 117"/>
          <p:cNvGraphicFramePr>
            <a:graphicFrameLocks noGrp="1"/>
          </p:cNvGraphicFramePr>
          <p:nvPr>
            <p:ph idx="1"/>
          </p:nvPr>
        </p:nvGraphicFramePr>
        <p:xfrm>
          <a:off x="395288" y="1773238"/>
          <a:ext cx="8229600" cy="4419600"/>
        </p:xfrm>
        <a:graphic>
          <a:graphicData uri="http://schemas.openxmlformats.org/drawingml/2006/table">
            <a:tbl>
              <a:tblPr/>
              <a:tblGrid>
                <a:gridCol w="1168400"/>
                <a:gridCol w="3079750"/>
                <a:gridCol w="2019300"/>
                <a:gridCol w="1962150"/>
              </a:tblGrid>
              <a:tr h="147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MODELO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ENFOQUE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VENTAJAS /DESVENTAJAS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APLICABILIDAD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5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MODELO INCREMENTALO EVOLUTIVO</a:t>
                      </a:r>
                      <a:endParaRPr kumimoji="0" lang="es-E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Modelo Lineal-Secuencial con el Modelo Basado en Prototipos</a:t>
                      </a:r>
                      <a:b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El sistema no se entrega de una vez, sino que se divide y se entregan incrementos.</a:t>
                      </a:r>
                      <a:endParaRPr kumimoji="0" lang="es-E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Con cada incremento se entrega la parte de la funcionalidad que se ha establecido.</a:t>
                      </a:r>
                      <a:b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Los requisitos son priorizados. Los requisitos con una más alta prioridad se incluyen en los incrementos más tempranos.</a:t>
                      </a:r>
                      <a:b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Los requisitos de un incremento son inamovibles. Sin embargo estos puede verse modificados en incrementos posteriores.</a:t>
                      </a:r>
                      <a:b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Este proceso se repite hasta la obtención de un producto completo.</a:t>
                      </a:r>
                      <a:b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Sin embargo el modelo incremental se centra en la entrega de un producto operativo en cada incremento.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Los clientes no tienen que esperar hasta tener el sistema completo. El primer incremento satisface los requisitos más críticos.</a:t>
                      </a:r>
                      <a:b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Los primeros incrementos sirven como prototipo y ayudan en la tarea de detectar los posteriores requisitos.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Existe un riesgo bajo de fallar en el proyecto total.</a:t>
                      </a:r>
                      <a:endParaRPr kumimoji="0" lang="es-E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/>
                      </a:r>
                      <a:b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Los servicios del sistema con la prioridad más alta tienden a ser los más probados.</a:t>
                      </a:r>
                      <a:endParaRPr kumimoji="0" lang="es-E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/>
                      </a:r>
                      <a:b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Puede ser difícil ajustar los requisitos a los incrementos.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Reemplazar el antiguo desarrollo con uno nuevo que satisfaga las nuevas necesidades según las redefiniciones del problema</a:t>
                      </a:r>
                      <a:b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/>
                      </a:r>
                      <a:b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Manejo de Versiones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2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MODELO ESPIRAL</a:t>
                      </a:r>
                      <a:endParaRPr kumimoji="0" lang="es-E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Es una mejora del Modelo Basado en prototipos</a:t>
                      </a:r>
                      <a:b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Cada vuelta en la espiral representa una fase del proceso.</a:t>
                      </a:r>
                      <a:b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No hay fases fijas, cada vuelta en la espiral determina las actividades a realizar.</a:t>
                      </a:r>
                      <a:b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La dimensión radial representa el coste acumulado en la financiación de las fases.</a:t>
                      </a:r>
                      <a:endParaRPr kumimoji="0" lang="es-E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La dimensión angular representa el progreso hecho en completar cada ciclo de la espiral.</a:t>
                      </a:r>
                      <a:endParaRPr kumimoji="0" lang="es-E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Un ciclo a través de la espiral es simular un paso a través de un modelo en cascada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Requiere comunicación permanente con el cliente por lo tanto si se cambia el contacto con le cual se realiza desarrollo es necesario que esté al tanto de lo realizado y lo pendiente, cliente debe ser gran conocedor del sistema.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 pitchFamily="34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Utilizado para el desarrollo de aplicaciones complejas y/o específicas. (Ej. Investigación Genética)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" name="Rectangle 16"/>
          <p:cNvSpPr>
            <a:spLocks noChangeArrowheads="1"/>
          </p:cNvSpPr>
          <p:nvPr/>
        </p:nvSpPr>
        <p:spPr bwMode="auto">
          <a:xfrm>
            <a:off x="357158" y="500042"/>
            <a:ext cx="8362950" cy="95410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 eaLnBrk="0" hangingPunct="0">
              <a:spcBef>
                <a:spcPct val="40000"/>
              </a:spcBef>
              <a:defRPr/>
            </a:pP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MODELOS DE DESARROLLO DE SOFTWARE</a:t>
            </a:r>
            <a:b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</a:br>
            <a:endParaRPr lang="es-ES_tradnl" sz="32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5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177" name="Group 161"/>
          <p:cNvGraphicFramePr>
            <a:graphicFrameLocks noGrp="1"/>
          </p:cNvGraphicFramePr>
          <p:nvPr>
            <p:ph idx="1"/>
          </p:nvPr>
        </p:nvGraphicFramePr>
        <p:xfrm>
          <a:off x="457200" y="1719263"/>
          <a:ext cx="8229600" cy="1392238"/>
        </p:xfrm>
        <a:graphic>
          <a:graphicData uri="http://schemas.openxmlformats.org/drawingml/2006/table">
            <a:tbl>
              <a:tblPr/>
              <a:tblGrid>
                <a:gridCol w="1168400"/>
                <a:gridCol w="2746375"/>
                <a:gridCol w="2352675"/>
                <a:gridCol w="1962150"/>
              </a:tblGrid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MODELO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ENFOQUE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VENTAJAS /DESVENTAJAS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APLICABILIDAD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8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MODELO BASADO EN COMPONENTES (ORIENTADO A OBJETOS)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Es programación orientada a Objetos. Se utilizan objetos, clases y se reutilizan en diferentes partes del sistema.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Optimiza los tiempos de respuesta a los requerimientos del cliente y facilita la labor del programador pues hay un alto aprovechamiento del código.</a:t>
                      </a:r>
                      <a:endParaRPr kumimoji="0" lang="es-E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Facilita mantenimiento del software.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 pitchFamily="34" charset="0"/>
                          <a:ea typeface="Times New Roman" pitchFamily="18" charset="0"/>
                          <a:cs typeface="Arial" charset="0"/>
                        </a:rPr>
                        <a:t>Sistemas robustos y de alta proyección.</a:t>
                      </a:r>
                      <a:endParaRPr kumimoji="0" lang="es-E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" name="Rectangle 16"/>
          <p:cNvSpPr>
            <a:spLocks noChangeArrowheads="1"/>
          </p:cNvSpPr>
          <p:nvPr/>
        </p:nvSpPr>
        <p:spPr bwMode="auto">
          <a:xfrm>
            <a:off x="357158" y="500042"/>
            <a:ext cx="8362950" cy="95410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 eaLnBrk="0" hangingPunct="0">
              <a:spcBef>
                <a:spcPct val="40000"/>
              </a:spcBef>
              <a:defRPr/>
            </a:pP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MODELOS DE DESARROLLO DE SOFTWARE</a:t>
            </a:r>
            <a:b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</a:br>
            <a:endParaRPr lang="es-ES_tradnl" sz="32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6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Red">
  <a:themeElements>
    <a:clrScheme name="Red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Re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ed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425</TotalTime>
  <Words>373</Words>
  <Application>Microsoft Office PowerPoint</Application>
  <PresentationFormat>Presentación en pantalla (4:3)</PresentationFormat>
  <Paragraphs>57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Wingdings</vt:lpstr>
      <vt:lpstr>Calibri</vt:lpstr>
      <vt:lpstr>Century Gothic</vt:lpstr>
      <vt:lpstr>Arial Narrow</vt:lpstr>
      <vt:lpstr>Verdana</vt:lpstr>
      <vt:lpstr>Times New Roman</vt:lpstr>
      <vt:lpstr>Red</vt:lpstr>
      <vt:lpstr>Diapositiva 1</vt:lpstr>
      <vt:lpstr>Diapositiva 2</vt:lpstr>
      <vt:lpstr>Diapositiva 3</vt:lpstr>
      <vt:lpstr>Diapositiva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METODOLOGIAS DE DESARROLLO DE SOFTWARE</dc:title>
  <dc:creator>windows  xp</dc:creator>
  <cp:lastModifiedBy>Fitec</cp:lastModifiedBy>
  <cp:revision>26</cp:revision>
  <dcterms:created xsi:type="dcterms:W3CDTF">2006-09-08T03:40:36Z</dcterms:created>
  <dcterms:modified xsi:type="dcterms:W3CDTF">2011-03-20T00:05:47Z</dcterms:modified>
</cp:coreProperties>
</file>