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61" r:id="rId3"/>
    <p:sldId id="256" r:id="rId4"/>
    <p:sldId id="260" r:id="rId5"/>
    <p:sldId id="258" r:id="rId6"/>
    <p:sldId id="263" r:id="rId7"/>
    <p:sldId id="264" r:id="rId8"/>
    <p:sldId id="265" r:id="rId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1434"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1C04D2C8-E4A7-44C6-9308-1FDF73E88888}" type="datetimeFigureOut">
              <a:rPr lang="es-ES" smtClean="0"/>
              <a:t>24/05/2011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33DB5C8-AA5D-4A3C-83AA-FFA942B076FB}"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C04D2C8-E4A7-44C6-9308-1FDF73E88888}" type="datetimeFigureOut">
              <a:rPr lang="es-ES" smtClean="0"/>
              <a:t>24/05/2011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33DB5C8-AA5D-4A3C-83AA-FFA942B076FB}"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C04D2C8-E4A7-44C6-9308-1FDF73E88888}" type="datetimeFigureOut">
              <a:rPr lang="es-ES" smtClean="0"/>
              <a:t>24/05/2011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33DB5C8-AA5D-4A3C-83AA-FFA942B076FB}"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1C04D2C8-E4A7-44C6-9308-1FDF73E88888}" type="datetimeFigureOut">
              <a:rPr lang="es-ES" smtClean="0"/>
              <a:t>24/05/2011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33DB5C8-AA5D-4A3C-83AA-FFA942B076FB}"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1C04D2C8-E4A7-44C6-9308-1FDF73E88888}" type="datetimeFigureOut">
              <a:rPr lang="es-ES" smtClean="0"/>
              <a:t>24/05/2011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733DB5C8-AA5D-4A3C-83AA-FFA942B076FB}"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1C04D2C8-E4A7-44C6-9308-1FDF73E88888}" type="datetimeFigureOut">
              <a:rPr lang="es-ES" smtClean="0"/>
              <a:t>24/05/2011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733DB5C8-AA5D-4A3C-83AA-FFA942B076FB}"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1C04D2C8-E4A7-44C6-9308-1FDF73E88888}" type="datetimeFigureOut">
              <a:rPr lang="es-ES" smtClean="0"/>
              <a:t>24/05/2011</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733DB5C8-AA5D-4A3C-83AA-FFA942B076FB}"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1C04D2C8-E4A7-44C6-9308-1FDF73E88888}" type="datetimeFigureOut">
              <a:rPr lang="es-ES" smtClean="0"/>
              <a:t>24/05/2011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733DB5C8-AA5D-4A3C-83AA-FFA942B076FB}"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C04D2C8-E4A7-44C6-9308-1FDF73E88888}" type="datetimeFigureOut">
              <a:rPr lang="es-ES" smtClean="0"/>
              <a:t>24/05/2011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733DB5C8-AA5D-4A3C-83AA-FFA942B076FB}"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C04D2C8-E4A7-44C6-9308-1FDF73E88888}" type="datetimeFigureOut">
              <a:rPr lang="es-ES" smtClean="0"/>
              <a:t>24/05/2011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733DB5C8-AA5D-4A3C-83AA-FFA942B076FB}"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C04D2C8-E4A7-44C6-9308-1FDF73E88888}" type="datetimeFigureOut">
              <a:rPr lang="es-ES" smtClean="0"/>
              <a:t>24/05/2011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733DB5C8-AA5D-4A3C-83AA-FFA942B076FB}"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04D2C8-E4A7-44C6-9308-1FDF73E88888}" type="datetimeFigureOut">
              <a:rPr lang="es-ES" smtClean="0"/>
              <a:t>24/05/2011</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3DB5C8-AA5D-4A3C-83AA-FFA942B076FB}"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b="1" dirty="0" smtClean="0"/>
              <a:t>Tipos de campos de una base de datos</a:t>
            </a:r>
            <a:endParaRPr lang="es-ES" dirty="0"/>
          </a:p>
        </p:txBody>
      </p:sp>
      <p:sp>
        <p:nvSpPr>
          <p:cNvPr id="3" name="2 Subtítulo"/>
          <p:cNvSpPr>
            <a:spLocks noGrp="1"/>
          </p:cNvSpPr>
          <p:nvPr>
            <p:ph type="subTitle" idx="1"/>
          </p:nvPr>
        </p:nvSpPr>
        <p:spPr/>
        <p:txBody>
          <a:bodyPr/>
          <a:lstStyle/>
          <a:p>
            <a:pPr>
              <a:buFont typeface="Arial" pitchFamily="34" charset="0"/>
              <a:buChar char="•"/>
            </a:pPr>
            <a:r>
              <a:rPr lang="es-ES" b="1" dirty="0" smtClean="0"/>
              <a:t>Campos numéricos</a:t>
            </a:r>
          </a:p>
          <a:p>
            <a:pPr>
              <a:buFont typeface="Arial" pitchFamily="34" charset="0"/>
              <a:buChar char="•"/>
            </a:pPr>
            <a:r>
              <a:rPr lang="es-ES" b="1" dirty="0" smtClean="0"/>
              <a:t>Fechas</a:t>
            </a:r>
          </a:p>
          <a:p>
            <a:pPr>
              <a:buFont typeface="Arial" pitchFamily="34" charset="0"/>
              <a:buChar char="•"/>
            </a:pPr>
            <a:r>
              <a:rPr lang="es-ES" b="1" dirty="0" smtClean="0"/>
              <a:t>Campos de texto</a:t>
            </a:r>
          </a:p>
          <a:p>
            <a:endParaRPr lang="es-E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285852" y="1643050"/>
            <a:ext cx="5715024" cy="1754326"/>
          </a:xfrm>
          <a:prstGeom prst="rect">
            <a:avLst/>
          </a:prstGeom>
        </p:spPr>
        <p:txBody>
          <a:bodyPr wrap="square">
            <a:spAutoFit/>
          </a:bodyPr>
          <a:lstStyle/>
          <a:p>
            <a:r>
              <a:rPr lang="es-ES" sz="3600" dirty="0" smtClean="0">
                <a:solidFill>
                  <a:srgbClr val="7030A0"/>
                </a:solidFill>
              </a:rPr>
              <a:t>Aut: leider larios chavez</a:t>
            </a:r>
          </a:p>
          <a:p>
            <a:r>
              <a:rPr lang="es-ES" sz="3600" dirty="0" smtClean="0">
                <a:solidFill>
                  <a:srgbClr val="7030A0"/>
                </a:solidFill>
              </a:rPr>
              <a:t>         fredy Alberto Patiño</a:t>
            </a:r>
          </a:p>
          <a:p>
            <a:r>
              <a:rPr lang="es-ES" sz="3600" dirty="0" smtClean="0">
                <a:solidFill>
                  <a:srgbClr val="7030A0"/>
                </a:solidFill>
              </a:rPr>
              <a:t>         Fernando olago Suarez</a:t>
            </a:r>
            <a:endParaRPr lang="es-ES" sz="3600" dirty="0">
              <a:solidFill>
                <a:srgbClr val="7030A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es-ES" dirty="0" smtClean="0">
                <a:solidFill>
                  <a:srgbClr val="FF0000"/>
                </a:solidFill>
              </a:rPr>
              <a:t>Tipos de campos</a:t>
            </a:r>
            <a:endParaRPr lang="es-ES" dirty="0">
              <a:solidFill>
                <a:srgbClr val="FF0000"/>
              </a:solidFill>
            </a:endParaRPr>
          </a:p>
        </p:txBody>
      </p:sp>
      <p:sp>
        <p:nvSpPr>
          <p:cNvPr id="3" name="2 Subtítulo"/>
          <p:cNvSpPr>
            <a:spLocks noGrp="1"/>
          </p:cNvSpPr>
          <p:nvPr>
            <p:ph type="subTitle" idx="1"/>
          </p:nvPr>
        </p:nvSpPr>
        <p:spPr/>
        <p:style>
          <a:lnRef idx="1">
            <a:schemeClr val="accent1"/>
          </a:lnRef>
          <a:fillRef idx="2">
            <a:schemeClr val="accent1"/>
          </a:fillRef>
          <a:effectRef idx="1">
            <a:schemeClr val="accent1"/>
          </a:effectRef>
          <a:fontRef idx="minor">
            <a:schemeClr val="dk1"/>
          </a:fontRef>
        </p:style>
        <p:txBody>
          <a:bodyPr>
            <a:normAutofit fontScale="47500" lnSpcReduction="20000"/>
          </a:bodyPr>
          <a:lstStyle/>
          <a:p>
            <a:r>
              <a:rPr lang="es-ES" b="1" dirty="0" smtClean="0">
                <a:solidFill>
                  <a:schemeClr val="tx1"/>
                </a:solidFill>
              </a:rPr>
              <a:t>Como sabemos una base de datos esta compuesta de </a:t>
            </a:r>
            <a:r>
              <a:rPr lang="es-ES" b="1" dirty="0">
                <a:solidFill>
                  <a:schemeClr val="tx1"/>
                </a:solidFill>
              </a:rPr>
              <a:t>tablas</a:t>
            </a:r>
            <a:r>
              <a:rPr lang="es-ES" b="1" dirty="0" smtClean="0">
                <a:solidFill>
                  <a:schemeClr val="tx1"/>
                </a:solidFill>
              </a:rPr>
              <a:t> donde almacenamos registros catalogados en función de distintos </a:t>
            </a:r>
            <a:r>
              <a:rPr lang="es-ES" b="1" dirty="0">
                <a:solidFill>
                  <a:schemeClr val="tx1"/>
                </a:solidFill>
              </a:rPr>
              <a:t>campos</a:t>
            </a:r>
            <a:r>
              <a:rPr lang="es-ES" b="1" dirty="0" smtClean="0">
                <a:solidFill>
                  <a:schemeClr val="tx1"/>
                </a:solidFill>
              </a:rPr>
              <a:t> (características). Un aspecto previo a considerar es la naturaleza de los valores que introducimos en esos </a:t>
            </a:r>
            <a:r>
              <a:rPr lang="es-ES" b="1" dirty="0">
                <a:solidFill>
                  <a:schemeClr val="tx1"/>
                </a:solidFill>
              </a:rPr>
              <a:t>campos</a:t>
            </a:r>
            <a:r>
              <a:rPr lang="es-ES" b="1" dirty="0" smtClean="0">
                <a:solidFill>
                  <a:schemeClr val="tx1"/>
                </a:solidFill>
              </a:rPr>
              <a:t>. Dado que una base de datos trabaja con todo tipo de informaciones, es importante especificarle qué tipo de valor le estamos introduciendo de manera a, por un lado, facilitar la búsqueda posteriormente y por</a:t>
            </a:r>
          </a:p>
          <a:p>
            <a:r>
              <a:rPr lang="es-ES" b="1" dirty="0" smtClean="0">
                <a:solidFill>
                  <a:schemeClr val="tx1"/>
                </a:solidFill>
              </a:rPr>
              <a:t>otro, optimizar los recursos de memoria. </a:t>
            </a:r>
            <a:endParaRPr lang="es-ES" b="1"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42976" y="214290"/>
            <a:ext cx="6929486" cy="6801862"/>
          </a:xfrm>
          <a:prstGeom prst="rect">
            <a:avLst/>
          </a:prstGeom>
        </p:spPr>
        <p:txBody>
          <a:bodyPr wrap="square">
            <a:spAutoFit/>
          </a:bodyPr>
          <a:lstStyle/>
          <a:p>
            <a:r>
              <a:rPr lang="es-ES" sz="3200" dirty="0" smtClean="0">
                <a:solidFill>
                  <a:schemeClr val="tx2">
                    <a:lumMod val="75000"/>
                  </a:schemeClr>
                </a:solidFill>
              </a:rPr>
              <a:t>Cada base de datos introduce </a:t>
            </a:r>
            <a:r>
              <a:rPr lang="es-ES" sz="3200" b="1" dirty="0" smtClean="0">
                <a:solidFill>
                  <a:schemeClr val="tx2">
                    <a:lumMod val="75000"/>
                  </a:schemeClr>
                </a:solidFill>
              </a:rPr>
              <a:t>tipos</a:t>
            </a:r>
            <a:r>
              <a:rPr lang="es-ES" sz="3200" dirty="0" smtClean="0">
                <a:solidFill>
                  <a:schemeClr val="tx2">
                    <a:lumMod val="75000"/>
                  </a:schemeClr>
                </a:solidFill>
              </a:rPr>
              <a:t> de valores de campo que no necesariamente están presentes en otras. Sin embargo, existe un conjunto de </a:t>
            </a:r>
            <a:r>
              <a:rPr lang="es-ES" sz="3200" b="1" dirty="0" smtClean="0">
                <a:solidFill>
                  <a:schemeClr val="tx2">
                    <a:lumMod val="75000"/>
                  </a:schemeClr>
                </a:solidFill>
              </a:rPr>
              <a:t>tipos</a:t>
            </a:r>
            <a:r>
              <a:rPr lang="es-ES" sz="3200" dirty="0" smtClean="0">
                <a:solidFill>
                  <a:schemeClr val="tx2">
                    <a:lumMod val="75000"/>
                  </a:schemeClr>
                </a:solidFill>
              </a:rPr>
              <a:t> que están representados en la totalidad de estas bases. Estos </a:t>
            </a:r>
            <a:r>
              <a:rPr lang="es-ES" sz="3200" b="1" dirty="0" smtClean="0">
                <a:solidFill>
                  <a:schemeClr val="tx2">
                    <a:lumMod val="75000"/>
                  </a:schemeClr>
                </a:solidFill>
              </a:rPr>
              <a:t>tipos</a:t>
            </a:r>
            <a:r>
              <a:rPr lang="es-ES" sz="3200" dirty="0" smtClean="0">
                <a:solidFill>
                  <a:schemeClr val="tx2">
                    <a:lumMod val="75000"/>
                  </a:schemeClr>
                </a:solidFill>
              </a:rPr>
              <a:t> comunes son los siguientes</a:t>
            </a:r>
          </a:p>
          <a:p>
            <a:endParaRPr lang="es-ES" sz="3200" dirty="0">
              <a:solidFill>
                <a:schemeClr val="tx2">
                  <a:lumMod val="75000"/>
                </a:schemeClr>
              </a:solidFill>
            </a:endParaRPr>
          </a:p>
          <a:p>
            <a:endParaRPr lang="es-ES" dirty="0" smtClean="0"/>
          </a:p>
          <a:p>
            <a:endParaRPr lang="es-ES" dirty="0"/>
          </a:p>
          <a:p>
            <a:endParaRPr lang="es-ES" dirty="0" smtClean="0"/>
          </a:p>
          <a:p>
            <a:endParaRPr lang="es-ES" dirty="0"/>
          </a:p>
          <a:p>
            <a:endParaRPr lang="es-ES" dirty="0" smtClean="0"/>
          </a:p>
          <a:p>
            <a:endParaRPr lang="es-ES" dirty="0"/>
          </a:p>
          <a:p>
            <a:endParaRPr lang="es-ES" dirty="0" smtClean="0"/>
          </a:p>
          <a:p>
            <a:endParaRPr lang="es-ES" dirty="0"/>
          </a:p>
          <a:p>
            <a:endParaRPr lang="es-ES" dirty="0" smtClean="0"/>
          </a:p>
          <a:p>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1142976" y="500042"/>
          <a:ext cx="7126152" cy="6212844"/>
        </p:xfrm>
        <a:graphic>
          <a:graphicData uri="http://schemas.openxmlformats.org/drawingml/2006/table">
            <a:tbl>
              <a:tblPr/>
              <a:tblGrid>
                <a:gridCol w="3563076"/>
                <a:gridCol w="3563076"/>
              </a:tblGrid>
              <a:tr h="501883">
                <a:tc>
                  <a:txBody>
                    <a:bodyPr/>
                    <a:lstStyle/>
                    <a:p>
                      <a:pPr algn="ctr"/>
                      <a:r>
                        <a:rPr lang="es-ES" sz="1700" b="1" dirty="0">
                          <a:solidFill>
                            <a:schemeClr val="tx1"/>
                          </a:solidFill>
                        </a:rPr>
                        <a:t>Alfanuméricos</a:t>
                      </a:r>
                      <a:endParaRPr lang="es-ES" sz="1700" dirty="0">
                        <a:solidFill>
                          <a:schemeClr val="tx1"/>
                        </a:solidFill>
                      </a:endParaRPr>
                    </a:p>
                  </a:txBody>
                  <a:tcPr marL="42333" marR="42333" marT="21167" marB="21167" anchor="ctr">
                    <a:lnL>
                      <a:noFill/>
                    </a:lnL>
                    <a:lnR>
                      <a:noFill/>
                    </a:lnR>
                    <a:lnT>
                      <a:noFill/>
                    </a:lnT>
                    <a:lnB>
                      <a:noFill/>
                    </a:lnB>
                    <a:solidFill>
                      <a:schemeClr val="tx2">
                        <a:lumMod val="20000"/>
                        <a:lumOff val="80000"/>
                      </a:schemeClr>
                    </a:solidFill>
                  </a:tcPr>
                </a:tc>
                <a:tc>
                  <a:txBody>
                    <a:bodyPr/>
                    <a:lstStyle/>
                    <a:p>
                      <a:r>
                        <a:rPr lang="es-ES" sz="1700">
                          <a:solidFill>
                            <a:schemeClr val="tx1"/>
                          </a:solidFill>
                        </a:rPr>
                        <a:t>Contienen cifras y letras. Presentan una longitud limitada (255 caracteres)</a:t>
                      </a:r>
                    </a:p>
                  </a:txBody>
                  <a:tcPr marL="42333" marR="42333" marT="21167" marB="21167" anchor="ctr">
                    <a:lnL>
                      <a:noFill/>
                    </a:lnL>
                    <a:lnR>
                      <a:noFill/>
                    </a:lnR>
                    <a:lnT>
                      <a:noFill/>
                    </a:lnT>
                    <a:lnB>
                      <a:noFill/>
                    </a:lnB>
                    <a:solidFill>
                      <a:schemeClr val="tx2">
                        <a:lumMod val="20000"/>
                        <a:lumOff val="80000"/>
                      </a:schemeClr>
                    </a:solidFill>
                  </a:tcPr>
                </a:tc>
              </a:tr>
              <a:tr h="652448">
                <a:tc>
                  <a:txBody>
                    <a:bodyPr/>
                    <a:lstStyle/>
                    <a:p>
                      <a:pPr algn="ctr"/>
                      <a:r>
                        <a:rPr lang="es-ES" sz="1700" b="1" dirty="0">
                          <a:solidFill>
                            <a:schemeClr val="tx1"/>
                          </a:solidFill>
                        </a:rPr>
                        <a:t>Numéricos</a:t>
                      </a:r>
                      <a:endParaRPr lang="es-ES" sz="1700" dirty="0">
                        <a:solidFill>
                          <a:schemeClr val="tx1"/>
                        </a:solidFill>
                      </a:endParaRPr>
                    </a:p>
                  </a:txBody>
                  <a:tcPr marL="42333" marR="42333" marT="21167" marB="21167" anchor="ctr">
                    <a:lnL>
                      <a:noFill/>
                    </a:lnL>
                    <a:lnR>
                      <a:noFill/>
                    </a:lnR>
                    <a:lnT>
                      <a:noFill/>
                    </a:lnT>
                    <a:lnB>
                      <a:noFill/>
                    </a:lnB>
                    <a:solidFill>
                      <a:schemeClr val="tx2">
                        <a:lumMod val="20000"/>
                        <a:lumOff val="80000"/>
                      </a:schemeClr>
                    </a:solidFill>
                  </a:tcPr>
                </a:tc>
                <a:tc>
                  <a:txBody>
                    <a:bodyPr/>
                    <a:lstStyle/>
                    <a:p>
                      <a:r>
                        <a:rPr lang="es-ES" sz="1700" dirty="0">
                          <a:solidFill>
                            <a:schemeClr val="tx1"/>
                          </a:solidFill>
                        </a:rPr>
                        <a:t>Existen de varios </a:t>
                      </a:r>
                      <a:r>
                        <a:rPr lang="es-ES" sz="1700" b="1" dirty="0">
                          <a:solidFill>
                            <a:schemeClr val="tx1"/>
                          </a:solidFill>
                        </a:rPr>
                        <a:t>tipos</a:t>
                      </a:r>
                      <a:r>
                        <a:rPr lang="es-ES" sz="1700" dirty="0">
                          <a:solidFill>
                            <a:schemeClr val="tx1"/>
                          </a:solidFill>
                        </a:rPr>
                        <a:t>, principalmente, enteros (sin decimales) y reales (con decimales).</a:t>
                      </a:r>
                    </a:p>
                  </a:txBody>
                  <a:tcPr marL="42333" marR="42333" marT="21167" marB="21167" anchor="ctr">
                    <a:lnL>
                      <a:noFill/>
                    </a:lnL>
                    <a:lnR>
                      <a:noFill/>
                    </a:lnR>
                    <a:lnT>
                      <a:noFill/>
                    </a:lnT>
                    <a:lnB>
                      <a:noFill/>
                    </a:lnB>
                    <a:solidFill>
                      <a:schemeClr val="tx2">
                        <a:lumMod val="20000"/>
                        <a:lumOff val="80000"/>
                      </a:schemeClr>
                    </a:solidFill>
                  </a:tcPr>
                </a:tc>
              </a:tr>
              <a:tr h="351318">
                <a:tc>
                  <a:txBody>
                    <a:bodyPr/>
                    <a:lstStyle/>
                    <a:p>
                      <a:pPr algn="ctr"/>
                      <a:r>
                        <a:rPr lang="es-ES" sz="1700" b="1" dirty="0">
                          <a:solidFill>
                            <a:schemeClr val="tx1"/>
                          </a:solidFill>
                        </a:rPr>
                        <a:t>Booleanos</a:t>
                      </a:r>
                      <a:endParaRPr lang="es-ES" sz="1700" dirty="0">
                        <a:solidFill>
                          <a:schemeClr val="tx1"/>
                        </a:solidFill>
                      </a:endParaRPr>
                    </a:p>
                  </a:txBody>
                  <a:tcPr marL="42333" marR="42333" marT="21167" marB="21167" anchor="ctr">
                    <a:lnL>
                      <a:noFill/>
                    </a:lnL>
                    <a:lnR>
                      <a:noFill/>
                    </a:lnR>
                    <a:lnT>
                      <a:noFill/>
                    </a:lnT>
                    <a:lnB>
                      <a:noFill/>
                    </a:lnB>
                    <a:solidFill>
                      <a:schemeClr val="tx2">
                        <a:lumMod val="20000"/>
                        <a:lumOff val="80000"/>
                      </a:schemeClr>
                    </a:solidFill>
                  </a:tcPr>
                </a:tc>
                <a:tc>
                  <a:txBody>
                    <a:bodyPr/>
                    <a:lstStyle/>
                    <a:p>
                      <a:r>
                        <a:rPr lang="es-ES" sz="1700" dirty="0">
                          <a:solidFill>
                            <a:schemeClr val="tx1"/>
                          </a:solidFill>
                        </a:rPr>
                        <a:t>Poseen dos formas: Verdadero y falso (Sí o No)</a:t>
                      </a:r>
                    </a:p>
                  </a:txBody>
                  <a:tcPr marL="42333" marR="42333" marT="21167" marB="21167" anchor="ctr">
                    <a:lnL>
                      <a:noFill/>
                    </a:lnL>
                    <a:lnR>
                      <a:noFill/>
                    </a:lnR>
                    <a:lnT>
                      <a:noFill/>
                    </a:lnT>
                    <a:lnB>
                      <a:noFill/>
                    </a:lnB>
                    <a:solidFill>
                      <a:schemeClr val="tx2">
                        <a:lumMod val="20000"/>
                        <a:lumOff val="80000"/>
                      </a:schemeClr>
                    </a:solidFill>
                  </a:tcPr>
                </a:tc>
              </a:tr>
              <a:tr h="1104144">
                <a:tc>
                  <a:txBody>
                    <a:bodyPr/>
                    <a:lstStyle/>
                    <a:p>
                      <a:pPr algn="ctr"/>
                      <a:r>
                        <a:rPr lang="es-ES" sz="1700" b="1" dirty="0">
                          <a:solidFill>
                            <a:schemeClr val="tx1"/>
                          </a:solidFill>
                        </a:rPr>
                        <a:t>Fechas</a:t>
                      </a:r>
                      <a:endParaRPr lang="es-ES" sz="1700" dirty="0">
                        <a:solidFill>
                          <a:schemeClr val="tx1"/>
                        </a:solidFill>
                      </a:endParaRPr>
                    </a:p>
                  </a:txBody>
                  <a:tcPr marL="42333" marR="42333" marT="21167" marB="21167" anchor="ctr">
                    <a:lnL>
                      <a:noFill/>
                    </a:lnL>
                    <a:lnR>
                      <a:noFill/>
                    </a:lnR>
                    <a:lnT>
                      <a:noFill/>
                    </a:lnT>
                    <a:lnB>
                      <a:noFill/>
                    </a:lnB>
                    <a:solidFill>
                      <a:schemeClr val="tx2">
                        <a:lumMod val="20000"/>
                        <a:lumOff val="80000"/>
                      </a:schemeClr>
                    </a:solidFill>
                  </a:tcPr>
                </a:tc>
                <a:tc>
                  <a:txBody>
                    <a:bodyPr/>
                    <a:lstStyle/>
                    <a:p>
                      <a:r>
                        <a:rPr lang="es-ES" sz="1700" dirty="0">
                          <a:solidFill>
                            <a:schemeClr val="tx1"/>
                          </a:solidFill>
                        </a:rPr>
                        <a:t>Almacenan fechas facilitando posteriormente su explotación. Almacenar fechas de esta forma posibilita ordenar los registros por fechas o calcular los días entre una fecha y otra...</a:t>
                      </a:r>
                    </a:p>
                  </a:txBody>
                  <a:tcPr marL="42333" marR="42333" marT="21167" marB="21167" anchor="ctr">
                    <a:lnL>
                      <a:noFill/>
                    </a:lnL>
                    <a:lnR>
                      <a:noFill/>
                    </a:lnR>
                    <a:lnT>
                      <a:noFill/>
                    </a:lnT>
                    <a:lnB>
                      <a:noFill/>
                    </a:lnB>
                    <a:solidFill>
                      <a:schemeClr val="tx2">
                        <a:lumMod val="20000"/>
                        <a:lumOff val="80000"/>
                      </a:schemeClr>
                    </a:solidFill>
                  </a:tcPr>
                </a:tc>
              </a:tr>
              <a:tr h="953579">
                <a:tc>
                  <a:txBody>
                    <a:bodyPr/>
                    <a:lstStyle/>
                    <a:p>
                      <a:pPr algn="ctr"/>
                      <a:r>
                        <a:rPr lang="es-ES" sz="1700" b="1">
                          <a:solidFill>
                            <a:schemeClr val="tx1"/>
                          </a:solidFill>
                        </a:rPr>
                        <a:t>Memos</a:t>
                      </a:r>
                      <a:endParaRPr lang="es-ES" sz="1700">
                        <a:solidFill>
                          <a:schemeClr val="tx1"/>
                        </a:solidFill>
                      </a:endParaRPr>
                    </a:p>
                  </a:txBody>
                  <a:tcPr marL="42333" marR="42333" marT="21167" marB="21167" anchor="ctr">
                    <a:lnL>
                      <a:noFill/>
                    </a:lnL>
                    <a:lnR>
                      <a:noFill/>
                    </a:lnR>
                    <a:lnT>
                      <a:noFill/>
                    </a:lnT>
                    <a:lnB>
                      <a:noFill/>
                    </a:lnB>
                    <a:solidFill>
                      <a:schemeClr val="tx2">
                        <a:lumMod val="20000"/>
                        <a:lumOff val="80000"/>
                      </a:schemeClr>
                    </a:solidFill>
                  </a:tcPr>
                </a:tc>
                <a:tc>
                  <a:txBody>
                    <a:bodyPr/>
                    <a:lstStyle/>
                    <a:p>
                      <a:r>
                        <a:rPr lang="es-ES" sz="1700" dirty="0">
                          <a:solidFill>
                            <a:schemeClr val="tx1"/>
                          </a:solidFill>
                        </a:rPr>
                        <a:t>Son </a:t>
                      </a:r>
                      <a:r>
                        <a:rPr lang="es-ES" sz="1700" b="1" dirty="0">
                          <a:solidFill>
                            <a:schemeClr val="tx1"/>
                          </a:solidFill>
                        </a:rPr>
                        <a:t>campos</a:t>
                      </a:r>
                      <a:r>
                        <a:rPr lang="es-ES" sz="1700" dirty="0">
                          <a:solidFill>
                            <a:schemeClr val="tx1"/>
                          </a:solidFill>
                        </a:rPr>
                        <a:t> alfanuméricos de longitud ilimitada. Presentan el inconveniente de no poder ser indexados (veremos más adelante lo que esto quiere decir).</a:t>
                      </a:r>
                    </a:p>
                  </a:txBody>
                  <a:tcPr marL="42333" marR="42333" marT="21167" marB="21167" anchor="ctr">
                    <a:lnL>
                      <a:noFill/>
                    </a:lnL>
                    <a:lnR>
                      <a:noFill/>
                    </a:lnR>
                    <a:lnT>
                      <a:noFill/>
                    </a:lnT>
                    <a:lnB>
                      <a:noFill/>
                    </a:lnB>
                    <a:solidFill>
                      <a:schemeClr val="tx2">
                        <a:lumMod val="20000"/>
                        <a:lumOff val="80000"/>
                      </a:schemeClr>
                    </a:solidFill>
                  </a:tcPr>
                </a:tc>
              </a:tr>
              <a:tr h="1254709">
                <a:tc>
                  <a:txBody>
                    <a:bodyPr/>
                    <a:lstStyle/>
                    <a:p>
                      <a:pPr algn="ctr"/>
                      <a:r>
                        <a:rPr lang="es-ES" sz="1700" b="1">
                          <a:solidFill>
                            <a:schemeClr val="tx1"/>
                          </a:solidFill>
                        </a:rPr>
                        <a:t>Autoincrementables</a:t>
                      </a:r>
                      <a:endParaRPr lang="es-ES" sz="1700">
                        <a:solidFill>
                          <a:schemeClr val="tx1"/>
                        </a:solidFill>
                      </a:endParaRPr>
                    </a:p>
                  </a:txBody>
                  <a:tcPr marL="42333" marR="42333" marT="21167" marB="21167" anchor="ctr">
                    <a:lnL>
                      <a:noFill/>
                    </a:lnL>
                    <a:lnR>
                      <a:noFill/>
                    </a:lnR>
                    <a:lnT>
                      <a:noFill/>
                    </a:lnT>
                    <a:lnB>
                      <a:noFill/>
                    </a:lnB>
                    <a:solidFill>
                      <a:schemeClr val="tx2">
                        <a:lumMod val="20000"/>
                        <a:lumOff val="80000"/>
                      </a:schemeClr>
                    </a:solidFill>
                  </a:tcPr>
                </a:tc>
                <a:tc>
                  <a:txBody>
                    <a:bodyPr/>
                    <a:lstStyle/>
                    <a:p>
                      <a:r>
                        <a:rPr lang="es-ES" sz="1700" dirty="0">
                          <a:solidFill>
                            <a:schemeClr val="tx1"/>
                          </a:solidFill>
                        </a:rPr>
                        <a:t>Son </a:t>
                      </a:r>
                      <a:r>
                        <a:rPr lang="es-ES" sz="1700" b="1" dirty="0">
                          <a:solidFill>
                            <a:schemeClr val="tx1"/>
                          </a:solidFill>
                        </a:rPr>
                        <a:t>campos</a:t>
                      </a:r>
                      <a:r>
                        <a:rPr lang="es-ES" sz="1700" dirty="0">
                          <a:solidFill>
                            <a:schemeClr val="tx1"/>
                          </a:solidFill>
                        </a:rPr>
                        <a:t> numéricos enteros que incrementan en una unidad su valor para cada registro incorporado. Su utilidad resulta más que evidente: Servir de identificador ya que resultan exclusivos de un registro. </a:t>
                      </a:r>
                    </a:p>
                  </a:txBody>
                  <a:tcPr marL="42333" marR="42333" marT="21167" marB="21167" anchor="ctr">
                    <a:lnL>
                      <a:noFill/>
                    </a:lnL>
                    <a:lnR>
                      <a:noFill/>
                    </a:lnR>
                    <a:lnT>
                      <a:noFill/>
                    </a:lnT>
                    <a:lnB>
                      <a:noFill/>
                    </a:lnB>
                    <a:solidFill>
                      <a:schemeClr val="tx2">
                        <a:lumMod val="20000"/>
                        <a:lumOff val="80000"/>
                      </a:schemeClr>
                    </a:solid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es-ES" dirty="0" smtClean="0"/>
              <a:t>Campos de texto</a:t>
            </a:r>
            <a:endParaRPr lang="es-ES" dirty="0"/>
          </a:p>
        </p:txBody>
      </p:sp>
      <p:sp>
        <p:nvSpPr>
          <p:cNvPr id="3" name="2 Marcador de contenido"/>
          <p:cNvSpPr>
            <a:spLocks noGrp="1"/>
          </p:cNvSpPr>
          <p:nvPr>
            <p:ph idx="1"/>
          </p:nvPr>
        </p:nvSpPr>
        <p:spPr/>
        <p:style>
          <a:lnRef idx="2">
            <a:schemeClr val="accent3">
              <a:shade val="50000"/>
            </a:schemeClr>
          </a:lnRef>
          <a:fillRef idx="1">
            <a:schemeClr val="accent3"/>
          </a:fillRef>
          <a:effectRef idx="0">
            <a:schemeClr val="accent3"/>
          </a:effectRef>
          <a:fontRef idx="minor">
            <a:schemeClr val="lt1"/>
          </a:fontRef>
        </p:style>
        <p:txBody>
          <a:bodyPr>
            <a:normAutofit fontScale="47500" lnSpcReduction="20000"/>
          </a:bodyPr>
          <a:lstStyle/>
          <a:p>
            <a:pPr lvl="8"/>
            <a:r>
              <a:rPr lang="es-ES" sz="2200" b="1" dirty="0" smtClean="0">
                <a:latin typeface="Arial" pitchFamily="34" charset="0"/>
                <a:cs typeface="Arial" pitchFamily="34" charset="0"/>
              </a:rPr>
              <a:t>Campos de texto</a:t>
            </a:r>
          </a:p>
          <a:p>
            <a:r>
              <a:rPr lang="es-ES" sz="3400" b="1" dirty="0" err="1" smtClean="0">
                <a:latin typeface="Arial" pitchFamily="34" charset="0"/>
                <a:cs typeface="Arial" pitchFamily="34" charset="0"/>
              </a:rPr>
              <a:t>Char</a:t>
            </a:r>
            <a:r>
              <a:rPr lang="es-ES" sz="3400" dirty="0" smtClean="0">
                <a:latin typeface="Arial" pitchFamily="34" charset="0"/>
                <a:cs typeface="Arial" pitchFamily="34" charset="0"/>
              </a:rPr>
              <a:t>: es una cantidad fija de caracteres (los que le digamos, si le decimos 5 siempre tendrás que guardar 5 caracteres). El máximo que le podemos indicar es 255.</a:t>
            </a:r>
          </a:p>
          <a:p>
            <a:r>
              <a:rPr lang="es-ES" sz="3400" b="1" dirty="0" err="1" smtClean="0">
                <a:latin typeface="Arial" pitchFamily="34" charset="0"/>
                <a:cs typeface="Arial" pitchFamily="34" charset="0"/>
              </a:rPr>
              <a:t>VarChar</a:t>
            </a:r>
            <a:r>
              <a:rPr lang="es-ES" sz="3400" dirty="0" smtClean="0">
                <a:latin typeface="Arial" pitchFamily="34" charset="0"/>
                <a:cs typeface="Arial" pitchFamily="34" charset="0"/>
              </a:rPr>
              <a:t>: cantidad finita de caracteres con un máximo de 255, aunque podemos indicarle que este máximo sea menor.</a:t>
            </a:r>
          </a:p>
          <a:p>
            <a:r>
              <a:rPr lang="es-ES" sz="3400" b="1" dirty="0" err="1" smtClean="0">
                <a:latin typeface="Arial" pitchFamily="34" charset="0"/>
                <a:cs typeface="Arial" pitchFamily="34" charset="0"/>
              </a:rPr>
              <a:t>TinyText</a:t>
            </a:r>
            <a:r>
              <a:rPr lang="es-ES" sz="3400" b="1" dirty="0" smtClean="0">
                <a:latin typeface="Arial" pitchFamily="34" charset="0"/>
                <a:cs typeface="Arial" pitchFamily="34" charset="0"/>
              </a:rPr>
              <a:t> y </a:t>
            </a:r>
            <a:r>
              <a:rPr lang="es-ES" sz="3400" b="1" dirty="0" err="1" smtClean="0">
                <a:latin typeface="Arial" pitchFamily="34" charset="0"/>
                <a:cs typeface="Arial" pitchFamily="34" charset="0"/>
              </a:rPr>
              <a:t>TinyBlob</a:t>
            </a:r>
            <a:r>
              <a:rPr lang="es-ES" sz="3400" dirty="0" smtClean="0">
                <a:latin typeface="Arial" pitchFamily="34" charset="0"/>
                <a:cs typeface="Arial" pitchFamily="34" charset="0"/>
              </a:rPr>
              <a:t>: Texto con una longitud máximo de 255 caracteres.</a:t>
            </a:r>
          </a:p>
          <a:p>
            <a:r>
              <a:rPr lang="es-ES" sz="3400" b="1" dirty="0" smtClean="0">
                <a:latin typeface="Arial" pitchFamily="34" charset="0"/>
                <a:cs typeface="Arial" pitchFamily="34" charset="0"/>
              </a:rPr>
              <a:t>Blob y </a:t>
            </a:r>
            <a:r>
              <a:rPr lang="es-ES" sz="3400" b="1" dirty="0" err="1" smtClean="0">
                <a:latin typeface="Arial" pitchFamily="34" charset="0"/>
                <a:cs typeface="Arial" pitchFamily="34" charset="0"/>
              </a:rPr>
              <a:t>Text</a:t>
            </a:r>
            <a:r>
              <a:rPr lang="es-ES" sz="3400" dirty="0" smtClean="0">
                <a:latin typeface="Arial" pitchFamily="34" charset="0"/>
                <a:cs typeface="Arial" pitchFamily="34" charset="0"/>
              </a:rPr>
              <a:t>: texto con un máximo de 65535 caracteres. </a:t>
            </a:r>
            <a:r>
              <a:rPr lang="es-ES" sz="3400" dirty="0" err="1" smtClean="0">
                <a:latin typeface="Arial" pitchFamily="34" charset="0"/>
                <a:cs typeface="Arial" pitchFamily="34" charset="0"/>
              </a:rPr>
              <a:t>Text</a:t>
            </a:r>
            <a:r>
              <a:rPr lang="es-ES" sz="3400" dirty="0" smtClean="0">
                <a:latin typeface="Arial" pitchFamily="34" charset="0"/>
                <a:cs typeface="Arial" pitchFamily="34" charset="0"/>
              </a:rPr>
              <a:t> es también muy usado, aunque no tanto como </a:t>
            </a:r>
            <a:r>
              <a:rPr lang="es-ES" sz="3400" dirty="0" err="1" smtClean="0">
                <a:latin typeface="Arial" pitchFamily="34" charset="0"/>
                <a:cs typeface="Arial" pitchFamily="34" charset="0"/>
              </a:rPr>
              <a:t>varchar</a:t>
            </a:r>
            <a:r>
              <a:rPr lang="es-ES" sz="3400" dirty="0" smtClean="0">
                <a:latin typeface="Arial" pitchFamily="34" charset="0"/>
                <a:cs typeface="Arial" pitchFamily="34" charset="0"/>
              </a:rPr>
              <a:t>.</a:t>
            </a:r>
          </a:p>
          <a:p>
            <a:r>
              <a:rPr lang="es-ES" sz="3400" b="1" dirty="0" err="1" smtClean="0">
                <a:latin typeface="Arial" pitchFamily="34" charset="0"/>
                <a:cs typeface="Arial" pitchFamily="34" charset="0"/>
              </a:rPr>
              <a:t>MediumBlob</a:t>
            </a:r>
            <a:r>
              <a:rPr lang="es-ES" sz="3400" b="1" dirty="0" smtClean="0">
                <a:latin typeface="Arial" pitchFamily="34" charset="0"/>
                <a:cs typeface="Arial" pitchFamily="34" charset="0"/>
              </a:rPr>
              <a:t> y </a:t>
            </a:r>
            <a:r>
              <a:rPr lang="es-ES" sz="3400" b="1" dirty="0" err="1" smtClean="0">
                <a:latin typeface="Arial" pitchFamily="34" charset="0"/>
                <a:cs typeface="Arial" pitchFamily="34" charset="0"/>
              </a:rPr>
              <a:t>MediumText</a:t>
            </a:r>
            <a:r>
              <a:rPr lang="es-ES" sz="3400" dirty="0" smtClean="0">
                <a:latin typeface="Arial" pitchFamily="34" charset="0"/>
                <a:cs typeface="Arial" pitchFamily="34" charset="0"/>
              </a:rPr>
              <a:t>: texto con un máximo de 16.777.215 caracteres.</a:t>
            </a:r>
          </a:p>
          <a:p>
            <a:r>
              <a:rPr lang="es-ES" sz="3400" b="1" dirty="0" err="1" smtClean="0">
                <a:latin typeface="Arial" pitchFamily="34" charset="0"/>
                <a:cs typeface="Arial" pitchFamily="34" charset="0"/>
              </a:rPr>
              <a:t>LongBlob</a:t>
            </a:r>
            <a:r>
              <a:rPr lang="es-ES" sz="3400" b="1" dirty="0" smtClean="0">
                <a:latin typeface="Arial" pitchFamily="34" charset="0"/>
                <a:cs typeface="Arial" pitchFamily="34" charset="0"/>
              </a:rPr>
              <a:t> y </a:t>
            </a:r>
            <a:r>
              <a:rPr lang="es-ES" sz="3400" b="1" dirty="0" err="1" smtClean="0">
                <a:latin typeface="Arial" pitchFamily="34" charset="0"/>
                <a:cs typeface="Arial" pitchFamily="34" charset="0"/>
              </a:rPr>
              <a:t>LongText</a:t>
            </a:r>
            <a:r>
              <a:rPr lang="es-ES" sz="3400" dirty="0" smtClean="0">
                <a:latin typeface="Arial" pitchFamily="34" charset="0"/>
                <a:cs typeface="Arial" pitchFamily="34" charset="0"/>
              </a:rPr>
              <a:t>: un texto con un máximo de caracteres 4.294.967.295. Hay que tener en cuenta que debido a los protocolos de comunicación o paquetes pueden tener un máximo, puede ocupar más de 16 MB.</a:t>
            </a:r>
          </a:p>
          <a:p>
            <a:r>
              <a:rPr lang="es-ES" sz="3400" b="1" dirty="0" err="1" smtClean="0">
                <a:latin typeface="Arial" pitchFamily="34" charset="0"/>
                <a:cs typeface="Arial" pitchFamily="34" charset="0"/>
              </a:rPr>
              <a:t>Enum</a:t>
            </a:r>
            <a:r>
              <a:rPr lang="es-ES" sz="3400" dirty="0" smtClean="0">
                <a:latin typeface="Arial" pitchFamily="34" charset="0"/>
                <a:cs typeface="Arial" pitchFamily="34" charset="0"/>
              </a:rPr>
              <a:t>: campo que puede tener un único valor de una lista que se especifica.</a:t>
            </a:r>
          </a:p>
          <a:p>
            <a:r>
              <a:rPr lang="es-ES" sz="3400" b="1" dirty="0" smtClean="0">
                <a:latin typeface="Arial" pitchFamily="34" charset="0"/>
                <a:cs typeface="Arial" pitchFamily="34" charset="0"/>
              </a:rPr>
              <a:t>Set</a:t>
            </a:r>
            <a:r>
              <a:rPr lang="es-ES" sz="3400" dirty="0" smtClean="0">
                <a:latin typeface="Arial" pitchFamily="34" charset="0"/>
                <a:cs typeface="Arial" pitchFamily="34" charset="0"/>
              </a:rPr>
              <a:t>: un campo que puede contener ninguno, uno ó varios valores de una lista</a:t>
            </a:r>
          </a:p>
          <a:p>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lstStyle/>
          <a:p>
            <a:r>
              <a:rPr lang="es-ES" dirty="0" smtClean="0">
                <a:effectLst>
                  <a:outerShdw blurRad="38100" dist="38100" dir="2700000" algn="tl">
                    <a:srgbClr val="000000">
                      <a:alpha val="43137"/>
                    </a:srgbClr>
                  </a:outerShdw>
                </a:effectLst>
              </a:rPr>
              <a:t>Campos numéricos:</a:t>
            </a:r>
            <a:endParaRPr lang="es-ES" dirty="0"/>
          </a:p>
        </p:txBody>
      </p:sp>
      <p:sp>
        <p:nvSpPr>
          <p:cNvPr id="3" name="2 Marcador de contenido"/>
          <p:cNvSpPr>
            <a:spLocks noGrp="1"/>
          </p:cNvSpPr>
          <p:nvPr>
            <p:ph idx="1"/>
          </p:nvPr>
        </p:nvSpPr>
        <p:spPr/>
        <p:style>
          <a:lnRef idx="2">
            <a:schemeClr val="accent3"/>
          </a:lnRef>
          <a:fillRef idx="1">
            <a:schemeClr val="lt1"/>
          </a:fillRef>
          <a:effectRef idx="0">
            <a:schemeClr val="accent3"/>
          </a:effectRef>
          <a:fontRef idx="minor">
            <a:schemeClr val="dk1"/>
          </a:fontRef>
        </p:style>
        <p:txBody>
          <a:bodyPr>
            <a:normAutofit fontScale="47500" lnSpcReduction="20000"/>
          </a:bodyPr>
          <a:lstStyle/>
          <a:p>
            <a:pPr lvl="0"/>
            <a:r>
              <a:rPr lang="es-ES" sz="3400" b="1" u="sng" dirty="0" smtClean="0">
                <a:latin typeface="Arial" pitchFamily="34" charset="0"/>
                <a:cs typeface="Arial" pitchFamily="34" charset="0"/>
              </a:rPr>
              <a:t>Bit y </a:t>
            </a:r>
            <a:r>
              <a:rPr lang="es-ES" sz="3400" b="1" u="sng" dirty="0" err="1" smtClean="0">
                <a:latin typeface="Arial" pitchFamily="34" charset="0"/>
                <a:cs typeface="Arial" pitchFamily="34" charset="0"/>
              </a:rPr>
              <a:t>Bool</a:t>
            </a:r>
            <a:r>
              <a:rPr lang="es-ES" sz="3400" u="sng" dirty="0" smtClean="0">
                <a:latin typeface="Arial" pitchFamily="34" charset="0"/>
                <a:cs typeface="Arial" pitchFamily="34" charset="0"/>
              </a:rPr>
              <a:t>: </a:t>
            </a:r>
            <a:r>
              <a:rPr lang="es-ES" dirty="0" smtClean="0">
                <a:latin typeface="Arial" pitchFamily="34" charset="0"/>
                <a:cs typeface="Arial" pitchFamily="34" charset="0"/>
              </a:rPr>
              <a:t>un número de </a:t>
            </a:r>
            <a:r>
              <a:rPr lang="es-ES" b="1" dirty="0" smtClean="0">
                <a:latin typeface="Arial" pitchFamily="34" charset="0"/>
                <a:cs typeface="Arial" pitchFamily="34" charset="0"/>
              </a:rPr>
              <a:t>1</a:t>
            </a:r>
            <a:r>
              <a:rPr lang="es-ES" dirty="0" smtClean="0">
                <a:latin typeface="Arial" pitchFamily="34" charset="0"/>
                <a:cs typeface="Arial" pitchFamily="34" charset="0"/>
              </a:rPr>
              <a:t> bit, es decir, o un </a:t>
            </a:r>
            <a:r>
              <a:rPr lang="es-ES" b="1" dirty="0" smtClean="0">
                <a:latin typeface="Arial" pitchFamily="34" charset="0"/>
                <a:cs typeface="Arial" pitchFamily="34" charset="0"/>
              </a:rPr>
              <a:t>0</a:t>
            </a:r>
            <a:r>
              <a:rPr lang="es-ES" dirty="0" smtClean="0">
                <a:latin typeface="Arial" pitchFamily="34" charset="0"/>
                <a:cs typeface="Arial" pitchFamily="34" charset="0"/>
              </a:rPr>
              <a:t> o un </a:t>
            </a:r>
            <a:r>
              <a:rPr lang="es-ES" b="1" dirty="0" smtClean="0">
                <a:latin typeface="Arial" pitchFamily="34" charset="0"/>
                <a:cs typeface="Arial" pitchFamily="34" charset="0"/>
              </a:rPr>
              <a:t>1</a:t>
            </a:r>
            <a:r>
              <a:rPr lang="es-ES" dirty="0" smtClean="0">
                <a:latin typeface="Arial" pitchFamily="34" charset="0"/>
                <a:cs typeface="Arial" pitchFamily="34" charset="0"/>
              </a:rPr>
              <a:t>, sólo puede tomar ambos valores.</a:t>
            </a:r>
          </a:p>
          <a:p>
            <a:pPr lvl="0"/>
            <a:endParaRPr lang="es-ES" dirty="0" smtClean="0">
              <a:latin typeface="Arial" pitchFamily="34" charset="0"/>
              <a:cs typeface="Arial" pitchFamily="34" charset="0"/>
            </a:endParaRPr>
          </a:p>
          <a:p>
            <a:pPr lvl="0"/>
            <a:r>
              <a:rPr lang="es-ES" sz="3400" b="1" u="sng" dirty="0" err="1" smtClean="0">
                <a:latin typeface="Arial" pitchFamily="34" charset="0"/>
                <a:cs typeface="Arial" pitchFamily="34" charset="0"/>
              </a:rPr>
              <a:t>Tinyint</a:t>
            </a:r>
            <a:r>
              <a:rPr lang="es-ES" sz="3400" u="sng" dirty="0" smtClean="0">
                <a:latin typeface="Arial" pitchFamily="34" charset="0"/>
                <a:cs typeface="Arial" pitchFamily="34" charset="0"/>
              </a:rPr>
              <a:t>: </a:t>
            </a:r>
            <a:r>
              <a:rPr lang="es-ES" dirty="0" smtClean="0">
                <a:latin typeface="Arial" pitchFamily="34" charset="0"/>
                <a:cs typeface="Arial" pitchFamily="34" charset="0"/>
              </a:rPr>
              <a:t>número entero que si le ponemos signo estará entre -</a:t>
            </a:r>
            <a:r>
              <a:rPr lang="es-ES" b="1" dirty="0" smtClean="0">
                <a:latin typeface="Arial" pitchFamily="34" charset="0"/>
                <a:cs typeface="Arial" pitchFamily="34" charset="0"/>
              </a:rPr>
              <a:t>128 y 127, </a:t>
            </a:r>
            <a:r>
              <a:rPr lang="es-ES" dirty="0" smtClean="0">
                <a:latin typeface="Arial" pitchFamily="34" charset="0"/>
                <a:cs typeface="Arial" pitchFamily="34" charset="0"/>
              </a:rPr>
              <a:t>y sin signo entre </a:t>
            </a:r>
            <a:r>
              <a:rPr lang="es-ES" b="1" dirty="0" smtClean="0">
                <a:latin typeface="Arial" pitchFamily="34" charset="0"/>
                <a:cs typeface="Arial" pitchFamily="34" charset="0"/>
              </a:rPr>
              <a:t>0 y 255 </a:t>
            </a:r>
            <a:r>
              <a:rPr lang="es-ES" dirty="0" smtClean="0">
                <a:latin typeface="Arial" pitchFamily="34" charset="0"/>
                <a:cs typeface="Arial" pitchFamily="34" charset="0"/>
              </a:rPr>
              <a:t>(para los más entendidos, un número de </a:t>
            </a:r>
            <a:r>
              <a:rPr lang="es-ES" b="1" dirty="0" smtClean="0">
                <a:latin typeface="Arial" pitchFamily="34" charset="0"/>
                <a:cs typeface="Arial" pitchFamily="34" charset="0"/>
              </a:rPr>
              <a:t>8 </a:t>
            </a:r>
            <a:r>
              <a:rPr lang="es-ES" dirty="0" smtClean="0">
                <a:latin typeface="Arial" pitchFamily="34" charset="0"/>
                <a:cs typeface="Arial" pitchFamily="34" charset="0"/>
              </a:rPr>
              <a:t>bites, o de un byte). No podemos poner un número fuera de ese rango o </a:t>
            </a:r>
            <a:r>
              <a:rPr lang="es-ES" dirty="0" smtClean="0">
                <a:effectLst>
                  <a:outerShdw blurRad="38100" dist="38100" dir="2700000" algn="tl">
                    <a:srgbClr val="000000">
                      <a:alpha val="43137"/>
                    </a:srgbClr>
                  </a:outerShdw>
                </a:effectLst>
                <a:latin typeface="Arial" pitchFamily="34" charset="0"/>
                <a:cs typeface="Arial" pitchFamily="34" charset="0"/>
              </a:rPr>
              <a:t>dará error.</a:t>
            </a:r>
          </a:p>
          <a:p>
            <a:pPr lvl="0"/>
            <a:r>
              <a:rPr lang="es-ES" sz="3400" b="1" u="sng" dirty="0" err="1" smtClean="0">
                <a:latin typeface="Arial" pitchFamily="34" charset="0"/>
                <a:cs typeface="Arial" pitchFamily="34" charset="0"/>
              </a:rPr>
              <a:t>SmallInt</a:t>
            </a:r>
            <a:r>
              <a:rPr lang="es-ES" sz="3400" u="sng" dirty="0" smtClean="0">
                <a:latin typeface="Arial" pitchFamily="34" charset="0"/>
                <a:cs typeface="Arial" pitchFamily="34" charset="0"/>
              </a:rPr>
              <a:t>: </a:t>
            </a:r>
            <a:r>
              <a:rPr lang="es-ES" dirty="0" smtClean="0">
                <a:latin typeface="Arial" pitchFamily="34" charset="0"/>
                <a:cs typeface="Arial" pitchFamily="34" charset="0"/>
              </a:rPr>
              <a:t>número comprendido entre -</a:t>
            </a:r>
            <a:r>
              <a:rPr lang="es-ES" b="1" dirty="0" smtClean="0">
                <a:latin typeface="Arial" pitchFamily="34" charset="0"/>
                <a:cs typeface="Arial" pitchFamily="34" charset="0"/>
              </a:rPr>
              <a:t>32768 y 32767, </a:t>
            </a:r>
            <a:r>
              <a:rPr lang="es-ES" dirty="0" smtClean="0">
                <a:latin typeface="Arial" pitchFamily="34" charset="0"/>
                <a:cs typeface="Arial" pitchFamily="34" charset="0"/>
              </a:rPr>
              <a:t>o sin signo entre </a:t>
            </a:r>
            <a:r>
              <a:rPr lang="es-ES" b="1" dirty="0" smtClean="0">
                <a:latin typeface="Arial" pitchFamily="34" charset="0"/>
                <a:cs typeface="Arial" pitchFamily="34" charset="0"/>
              </a:rPr>
              <a:t>0 y 65535 </a:t>
            </a:r>
            <a:r>
              <a:rPr lang="es-ES" dirty="0" smtClean="0">
                <a:latin typeface="Arial" pitchFamily="34" charset="0"/>
                <a:cs typeface="Arial" pitchFamily="34" charset="0"/>
              </a:rPr>
              <a:t>(número de </a:t>
            </a:r>
            <a:r>
              <a:rPr lang="es-ES" dirty="0" smtClean="0">
                <a:effectLst>
                  <a:outerShdw blurRad="38100" dist="38100" dir="2700000" algn="tl">
                    <a:srgbClr val="000000">
                      <a:alpha val="43137"/>
                    </a:srgbClr>
                  </a:outerShdw>
                </a:effectLst>
                <a:latin typeface="Arial" pitchFamily="34" charset="0"/>
                <a:cs typeface="Arial" pitchFamily="34" charset="0"/>
              </a:rPr>
              <a:t>16 bits/2 bytes</a:t>
            </a:r>
            <a:r>
              <a:rPr lang="es-ES" dirty="0" smtClean="0">
                <a:latin typeface="Arial" pitchFamily="34" charset="0"/>
                <a:cs typeface="Arial" pitchFamily="34" charset="0"/>
              </a:rPr>
              <a:t>).</a:t>
            </a:r>
          </a:p>
          <a:p>
            <a:pPr lvl="0"/>
            <a:r>
              <a:rPr lang="es-ES" sz="3400" b="1" u="sng" dirty="0" err="1" smtClean="0">
                <a:latin typeface="Arial" pitchFamily="34" charset="0"/>
                <a:cs typeface="Arial" pitchFamily="34" charset="0"/>
              </a:rPr>
              <a:t>MediumInt</a:t>
            </a:r>
            <a:r>
              <a:rPr lang="es-ES" sz="3400" u="sng" dirty="0" smtClean="0">
                <a:latin typeface="Arial" pitchFamily="34" charset="0"/>
                <a:cs typeface="Arial" pitchFamily="34" charset="0"/>
              </a:rPr>
              <a:t>: </a:t>
            </a:r>
            <a:r>
              <a:rPr lang="es-ES" dirty="0" smtClean="0">
                <a:latin typeface="Arial" pitchFamily="34" charset="0"/>
                <a:cs typeface="Arial" pitchFamily="34" charset="0"/>
              </a:rPr>
              <a:t>comprendido entre -</a:t>
            </a:r>
            <a:r>
              <a:rPr lang="es-ES" b="1" dirty="0" smtClean="0">
                <a:latin typeface="Arial" pitchFamily="34" charset="0"/>
                <a:cs typeface="Arial" pitchFamily="34" charset="0"/>
              </a:rPr>
              <a:t>8388608 y 8388607, </a:t>
            </a:r>
            <a:r>
              <a:rPr lang="es-ES" dirty="0" smtClean="0">
                <a:latin typeface="Arial" pitchFamily="34" charset="0"/>
                <a:cs typeface="Arial" pitchFamily="34" charset="0"/>
              </a:rPr>
              <a:t>o sin signo entre </a:t>
            </a:r>
            <a:r>
              <a:rPr lang="es-ES" b="1" dirty="0" smtClean="0">
                <a:latin typeface="Arial" pitchFamily="34" charset="0"/>
                <a:cs typeface="Arial" pitchFamily="34" charset="0"/>
              </a:rPr>
              <a:t>0 y 16777215 (24 bites/3 bytes).</a:t>
            </a:r>
          </a:p>
          <a:p>
            <a:pPr lvl="0"/>
            <a:r>
              <a:rPr lang="es-ES" b="1" u="sng" dirty="0" err="1" smtClean="0">
                <a:effectLst>
                  <a:outerShdw blurRad="38100" dist="38100" dir="2700000" algn="tl">
                    <a:srgbClr val="000000">
                      <a:alpha val="43137"/>
                    </a:srgbClr>
                  </a:outerShdw>
                </a:effectLst>
                <a:latin typeface="Arial" pitchFamily="34" charset="0"/>
                <a:cs typeface="Arial" pitchFamily="34" charset="0"/>
              </a:rPr>
              <a:t>I</a:t>
            </a:r>
            <a:r>
              <a:rPr lang="es-ES" sz="3400" b="1" u="sng" dirty="0" err="1" smtClean="0">
                <a:effectLst>
                  <a:outerShdw blurRad="38100" dist="38100" dir="2700000" algn="tl">
                    <a:srgbClr val="000000">
                      <a:alpha val="43137"/>
                    </a:srgbClr>
                  </a:outerShdw>
                </a:effectLst>
                <a:latin typeface="Arial" pitchFamily="34" charset="0"/>
                <a:cs typeface="Arial" pitchFamily="34" charset="0"/>
              </a:rPr>
              <a:t>nt</a:t>
            </a:r>
            <a:r>
              <a:rPr lang="es-ES" sz="3400" u="sng" dirty="0" smtClean="0">
                <a:effectLst>
                  <a:outerShdw blurRad="38100" dist="38100" dir="2700000" algn="tl">
                    <a:srgbClr val="000000">
                      <a:alpha val="43137"/>
                    </a:srgbClr>
                  </a:outerShdw>
                </a:effectLst>
                <a:latin typeface="Arial" pitchFamily="34" charset="0"/>
                <a:cs typeface="Arial" pitchFamily="34" charset="0"/>
              </a:rPr>
              <a:t> </a:t>
            </a:r>
            <a:r>
              <a:rPr lang="es-ES" dirty="0" smtClean="0">
                <a:latin typeface="Arial" pitchFamily="34" charset="0"/>
                <a:cs typeface="Arial" pitchFamily="34" charset="0"/>
              </a:rPr>
              <a:t>(o </a:t>
            </a:r>
            <a:r>
              <a:rPr lang="es-ES" dirty="0" err="1" smtClean="0">
                <a:latin typeface="Arial" pitchFamily="34" charset="0"/>
                <a:cs typeface="Arial" pitchFamily="34" charset="0"/>
              </a:rPr>
              <a:t>integer</a:t>
            </a:r>
            <a:r>
              <a:rPr lang="es-ES" dirty="0" smtClean="0">
                <a:latin typeface="Arial" pitchFamily="34" charset="0"/>
                <a:cs typeface="Arial" pitchFamily="34" charset="0"/>
              </a:rPr>
              <a:t>): número entre -</a:t>
            </a:r>
            <a:r>
              <a:rPr lang="es-ES" dirty="0" smtClean="0">
                <a:effectLst>
                  <a:outerShdw blurRad="38100" dist="38100" dir="2700000" algn="tl">
                    <a:srgbClr val="000000">
                      <a:alpha val="43137"/>
                    </a:srgbClr>
                  </a:outerShdw>
                </a:effectLst>
                <a:latin typeface="Arial" pitchFamily="34" charset="0"/>
                <a:cs typeface="Arial" pitchFamily="34" charset="0"/>
              </a:rPr>
              <a:t>2147483648 y 2147483647, </a:t>
            </a:r>
            <a:r>
              <a:rPr lang="es-ES" dirty="0" smtClean="0">
                <a:latin typeface="Arial" pitchFamily="34" charset="0"/>
                <a:cs typeface="Arial" pitchFamily="34" charset="0"/>
              </a:rPr>
              <a:t>o sin signo entre </a:t>
            </a:r>
            <a:r>
              <a:rPr lang="es-ES" dirty="0" smtClean="0">
                <a:effectLst>
                  <a:outerShdw blurRad="38100" dist="38100" dir="2700000" algn="tl">
                    <a:srgbClr val="000000">
                      <a:alpha val="43137"/>
                    </a:srgbClr>
                  </a:outerShdw>
                </a:effectLst>
                <a:latin typeface="Arial" pitchFamily="34" charset="0"/>
                <a:cs typeface="Arial" pitchFamily="34" charset="0"/>
              </a:rPr>
              <a:t>0 </a:t>
            </a:r>
            <a:r>
              <a:rPr lang="es-ES" dirty="0" smtClean="0">
                <a:latin typeface="Arial" pitchFamily="34" charset="0"/>
                <a:cs typeface="Arial" pitchFamily="34" charset="0"/>
              </a:rPr>
              <a:t>y </a:t>
            </a:r>
            <a:r>
              <a:rPr lang="es-ES" dirty="0" smtClean="0">
                <a:effectLst>
                  <a:outerShdw blurRad="38100" dist="38100" dir="2700000" algn="tl">
                    <a:srgbClr val="000000">
                      <a:alpha val="43137"/>
                    </a:srgbClr>
                  </a:outerShdw>
                </a:effectLst>
                <a:latin typeface="Arial" pitchFamily="34" charset="0"/>
                <a:cs typeface="Arial" pitchFamily="34" charset="0"/>
              </a:rPr>
              <a:t>4294967295 (32 bites/4 bytes).</a:t>
            </a:r>
          </a:p>
          <a:p>
            <a:pPr lvl="0"/>
            <a:r>
              <a:rPr lang="es-ES" sz="3400" b="1" u="sng" dirty="0" err="1" smtClean="0">
                <a:effectLst>
                  <a:outerShdw blurRad="38100" dist="38100" dir="2700000" algn="tl">
                    <a:srgbClr val="000000">
                      <a:alpha val="43137"/>
                    </a:srgbClr>
                  </a:outerShdw>
                </a:effectLst>
                <a:latin typeface="Arial" pitchFamily="34" charset="0"/>
                <a:cs typeface="Arial" pitchFamily="34" charset="0"/>
              </a:rPr>
              <a:t>BigInt</a:t>
            </a:r>
            <a:r>
              <a:rPr lang="es-ES" sz="3400" u="sng" dirty="0" smtClean="0">
                <a:effectLst>
                  <a:outerShdw blurRad="38100" dist="38100" dir="2700000" algn="tl">
                    <a:srgbClr val="000000">
                      <a:alpha val="43137"/>
                    </a:srgbClr>
                  </a:outerShdw>
                </a:effectLst>
                <a:latin typeface="Arial" pitchFamily="34" charset="0"/>
                <a:cs typeface="Arial" pitchFamily="34" charset="0"/>
              </a:rPr>
              <a:t>: </a:t>
            </a:r>
            <a:r>
              <a:rPr lang="es-ES" dirty="0" smtClean="0">
                <a:latin typeface="Arial" pitchFamily="34" charset="0"/>
                <a:cs typeface="Arial" pitchFamily="34" charset="0"/>
              </a:rPr>
              <a:t>número entre </a:t>
            </a:r>
            <a:r>
              <a:rPr lang="es-ES" dirty="0" smtClean="0">
                <a:effectLst>
                  <a:outerShdw blurRad="38100" dist="38100" dir="2700000" algn="tl">
                    <a:srgbClr val="000000">
                      <a:alpha val="43137"/>
                    </a:srgbClr>
                  </a:outerShdw>
                </a:effectLst>
                <a:latin typeface="Arial" pitchFamily="34" charset="0"/>
                <a:cs typeface="Arial" pitchFamily="34" charset="0"/>
              </a:rPr>
              <a:t>-9.223.372.036.854.775.808 y 9.223.372.036.854.77</a:t>
            </a:r>
            <a:r>
              <a:rPr lang="es-ES" dirty="0" smtClean="0">
                <a:latin typeface="Arial" pitchFamily="34" charset="0"/>
                <a:cs typeface="Arial" pitchFamily="34" charset="0"/>
              </a:rPr>
              <a:t>5.807, o sin signo entre </a:t>
            </a:r>
            <a:r>
              <a:rPr lang="es-ES" dirty="0" smtClean="0">
                <a:effectLst>
                  <a:outerShdw blurRad="38100" dist="38100" dir="2700000" algn="tl">
                    <a:srgbClr val="000000">
                      <a:alpha val="43137"/>
                    </a:srgbClr>
                  </a:outerShdw>
                </a:effectLst>
                <a:latin typeface="Arial" pitchFamily="34" charset="0"/>
                <a:cs typeface="Arial" pitchFamily="34" charset="0"/>
              </a:rPr>
              <a:t>0 y 18.446.744.073.709.551.615 (64 bites/8 bytes).</a:t>
            </a:r>
          </a:p>
          <a:p>
            <a:pPr lvl="0"/>
            <a:r>
              <a:rPr lang="es-ES" sz="3400" b="1" u="sng" dirty="0" err="1" smtClean="0">
                <a:effectLst>
                  <a:outerShdw blurRad="38100" dist="38100" dir="2700000" algn="tl">
                    <a:srgbClr val="000000">
                      <a:alpha val="43137"/>
                    </a:srgbClr>
                  </a:outerShdw>
                </a:effectLst>
                <a:latin typeface="Arial" pitchFamily="34" charset="0"/>
                <a:cs typeface="Arial" pitchFamily="34" charset="0"/>
              </a:rPr>
              <a:t>Float</a:t>
            </a:r>
            <a:r>
              <a:rPr lang="es-ES" sz="3400" u="sng" dirty="0" smtClean="0">
                <a:effectLst>
                  <a:outerShdw blurRad="38100" dist="38100" dir="2700000" algn="tl">
                    <a:srgbClr val="000000">
                      <a:alpha val="43137"/>
                    </a:srgbClr>
                  </a:outerShdw>
                </a:effectLst>
                <a:latin typeface="Arial" pitchFamily="34" charset="0"/>
                <a:cs typeface="Arial" pitchFamily="34" charset="0"/>
              </a:rPr>
              <a:t>: </a:t>
            </a:r>
            <a:r>
              <a:rPr lang="es-ES" dirty="0" smtClean="0">
                <a:latin typeface="Arial" pitchFamily="34" charset="0"/>
                <a:cs typeface="Arial" pitchFamily="34" charset="0"/>
              </a:rPr>
              <a:t>número decimal en punto flotante de precisión simple. Los valores </a:t>
            </a:r>
          </a:p>
          <a:p>
            <a:pPr lvl="0">
              <a:buNone/>
            </a:pPr>
            <a:r>
              <a:rPr lang="es-ES" dirty="0" smtClean="0">
                <a:latin typeface="Arial" pitchFamily="34" charset="0"/>
                <a:cs typeface="Arial" pitchFamily="34" charset="0"/>
              </a:rPr>
              <a:t> </a:t>
            </a:r>
          </a:p>
          <a:p>
            <a:pPr lvl="0"/>
            <a:r>
              <a:rPr lang="es-ES" sz="3400" b="1" u="sng" dirty="0" err="1" smtClean="0">
                <a:effectLst>
                  <a:outerShdw blurRad="38100" dist="38100" dir="2700000" algn="tl">
                    <a:srgbClr val="000000">
                      <a:alpha val="43137"/>
                    </a:srgbClr>
                  </a:outerShdw>
                </a:effectLst>
                <a:latin typeface="Arial" pitchFamily="34" charset="0"/>
                <a:cs typeface="Arial" pitchFamily="34" charset="0"/>
              </a:rPr>
              <a:t>Double</a:t>
            </a:r>
            <a:r>
              <a:rPr lang="es-ES" sz="3400" u="sng" dirty="0" smtClean="0">
                <a:effectLst>
                  <a:outerShdw blurRad="38100" dist="38100" dir="2700000" algn="tl">
                    <a:srgbClr val="000000">
                      <a:alpha val="43137"/>
                    </a:srgbClr>
                  </a:outerShdw>
                </a:effectLst>
                <a:latin typeface="Arial" pitchFamily="34" charset="0"/>
                <a:cs typeface="Arial" pitchFamily="34" charset="0"/>
              </a:rPr>
              <a:t>: </a:t>
            </a:r>
            <a:r>
              <a:rPr lang="es-ES" dirty="0" smtClean="0">
                <a:latin typeface="Arial" pitchFamily="34" charset="0"/>
                <a:cs typeface="Arial" pitchFamily="34" charset="0"/>
              </a:rPr>
              <a:t>número decimal en punto flotante de precisión doble. </a:t>
            </a:r>
            <a:r>
              <a:rPr lang="es-ES" dirty="0" smtClean="0">
                <a:effectLst>
                  <a:outerShdw blurRad="38100" dist="38100" dir="2700000" algn="tl">
                    <a:srgbClr val="000000">
                      <a:alpha val="43137"/>
                    </a:srgbClr>
                  </a:outerShdw>
                </a:effectLst>
                <a:latin typeface="Arial" pitchFamily="34" charset="0"/>
                <a:cs typeface="Arial" pitchFamily="34" charset="0"/>
              </a:rPr>
              <a:t>1.7976931348623157x10^308 (decimales en punto flotante de 8 byte</a:t>
            </a:r>
            <a:r>
              <a:rPr lang="es-ES" dirty="0" smtClean="0">
                <a:latin typeface="Arial" pitchFamily="34" charset="0"/>
                <a:cs typeface="Arial" pitchFamily="34" charset="0"/>
              </a:rPr>
              <a:t>s).</a:t>
            </a:r>
          </a:p>
          <a:p>
            <a:pPr lvl="0"/>
            <a:r>
              <a:rPr lang="es-ES" sz="3400" b="1" u="sng" dirty="0" smtClean="0">
                <a:effectLst>
                  <a:outerShdw blurRad="38100" dist="38100" dir="2700000" algn="tl">
                    <a:srgbClr val="000000">
                      <a:alpha val="43137"/>
                    </a:srgbClr>
                  </a:outerShdw>
                </a:effectLst>
                <a:latin typeface="Arial" pitchFamily="34" charset="0"/>
                <a:cs typeface="Arial" pitchFamily="34" charset="0"/>
              </a:rPr>
              <a:t>Decimal</a:t>
            </a:r>
            <a:r>
              <a:rPr lang="es-ES" sz="3400" u="sng" dirty="0" smtClean="0">
                <a:effectLst>
                  <a:outerShdw blurRad="38100" dist="38100" dir="2700000" algn="tl">
                    <a:srgbClr val="000000">
                      <a:alpha val="43137"/>
                    </a:srgbClr>
                  </a:outerShdw>
                </a:effectLst>
                <a:latin typeface="Arial" pitchFamily="34" charset="0"/>
                <a:cs typeface="Arial" pitchFamily="34" charset="0"/>
              </a:rPr>
              <a:t>: </a:t>
            </a:r>
            <a:r>
              <a:rPr lang="es-ES" dirty="0" smtClean="0">
                <a:latin typeface="Arial" pitchFamily="34" charset="0"/>
                <a:cs typeface="Arial" pitchFamily="34" charset="0"/>
              </a:rPr>
              <a:t>almacenar número decimales. hay que indicarle dos valores separados por una coma llamémosles "M,D</a:t>
            </a:r>
          </a:p>
          <a:p>
            <a:pPr marL="514350" indent="-514350">
              <a:buNone/>
            </a:pPr>
            <a:endParaRPr lang="es-ES" dirty="0" smtClean="0"/>
          </a:p>
          <a:p>
            <a:endParaRPr lang="es-E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lstStyle/>
          <a:p>
            <a:r>
              <a:rPr lang="es-ES" dirty="0" smtClean="0">
                <a:effectLst>
                  <a:outerShdw blurRad="38100" dist="38100" dir="2700000" algn="tl">
                    <a:srgbClr val="000000">
                      <a:alpha val="43137"/>
                    </a:srgbClr>
                  </a:outerShdw>
                </a:effectLst>
              </a:rPr>
              <a:t>Campos de fechas</a:t>
            </a:r>
            <a:endParaRPr lang="es-ES" dirty="0"/>
          </a:p>
        </p:txBody>
      </p:sp>
      <p:sp>
        <p:nvSpPr>
          <p:cNvPr id="3" name="2 Marcador de contenido"/>
          <p:cNvSpPr>
            <a:spLocks noGrp="1"/>
          </p:cNvSpPr>
          <p:nvPr>
            <p:ph idx="1"/>
          </p:nvPr>
        </p:nvSpPr>
        <p:spPr/>
        <p:style>
          <a:lnRef idx="3">
            <a:schemeClr val="lt1"/>
          </a:lnRef>
          <a:fillRef idx="1">
            <a:schemeClr val="accent4"/>
          </a:fillRef>
          <a:effectRef idx="1">
            <a:schemeClr val="accent4"/>
          </a:effectRef>
          <a:fontRef idx="minor">
            <a:schemeClr val="lt1"/>
          </a:fontRef>
        </p:style>
        <p:txBody>
          <a:bodyPr>
            <a:normAutofit fontScale="70000" lnSpcReduction="20000"/>
          </a:bodyPr>
          <a:lstStyle/>
          <a:p>
            <a:r>
              <a:rPr lang="es-ES" b="1" dirty="0" smtClean="0"/>
              <a:t>Date</a:t>
            </a:r>
            <a:r>
              <a:rPr lang="es-ES" dirty="0" smtClean="0"/>
              <a:t>: el formato en que lo guarda es año-mes-día, y guarda desde el año 1001 al 9999.</a:t>
            </a:r>
          </a:p>
          <a:p>
            <a:r>
              <a:rPr lang="es-ES" b="1" dirty="0" err="1" smtClean="0"/>
              <a:t>DateTime</a:t>
            </a:r>
            <a:r>
              <a:rPr lang="es-ES" dirty="0" smtClean="0"/>
              <a:t>: el formato es año-mes-día hora: minuto: segundo, y guarda desde el año 1001 al 9999.</a:t>
            </a:r>
          </a:p>
          <a:p>
            <a:r>
              <a:rPr lang="es-ES" b="1" dirty="0" err="1" smtClean="0"/>
              <a:t>TimeStamp</a:t>
            </a:r>
            <a:r>
              <a:rPr lang="es-ES" dirty="0" smtClean="0"/>
              <a:t>: en este caso el formato lo elijes tu en función del tamaño de caracteres que le pongas al campo. Sólo llega entre 1970 y 2037. Según el tamaño de caracteres quedará de la siguiente forma:</a:t>
            </a:r>
          </a:p>
          <a:p>
            <a:r>
              <a:rPr lang="es-ES" b="1" dirty="0" smtClean="0"/>
              <a:t>Tamaño</a:t>
            </a:r>
            <a:r>
              <a:rPr lang="es-ES" dirty="0" smtClean="0"/>
              <a:t> </a:t>
            </a:r>
            <a:r>
              <a:rPr lang="es-ES" b="1" dirty="0" smtClean="0"/>
              <a:t>Formato</a:t>
            </a:r>
            <a:r>
              <a:rPr lang="es-ES" dirty="0" smtClean="0"/>
              <a:t> 14 </a:t>
            </a:r>
            <a:r>
              <a:rPr lang="es-ES" dirty="0" err="1" smtClean="0"/>
              <a:t>aaaammddhhmmss</a:t>
            </a:r>
            <a:r>
              <a:rPr lang="es-ES" dirty="0" smtClean="0"/>
              <a:t> 12 </a:t>
            </a:r>
            <a:r>
              <a:rPr lang="es-ES" dirty="0" err="1" smtClean="0"/>
              <a:t>aammddhhmmss</a:t>
            </a:r>
            <a:r>
              <a:rPr lang="es-ES" dirty="0" smtClean="0"/>
              <a:t> 8 </a:t>
            </a:r>
            <a:r>
              <a:rPr lang="es-ES" dirty="0" err="1" smtClean="0"/>
              <a:t>aaaammdd</a:t>
            </a:r>
            <a:r>
              <a:rPr lang="es-ES" dirty="0" smtClean="0"/>
              <a:t> 6 </a:t>
            </a:r>
            <a:r>
              <a:rPr lang="es-ES" dirty="0" err="1" smtClean="0"/>
              <a:t>aammdd</a:t>
            </a:r>
            <a:r>
              <a:rPr lang="es-ES" dirty="0" smtClean="0"/>
              <a:t> 4 </a:t>
            </a:r>
            <a:r>
              <a:rPr lang="es-ES" dirty="0" err="1" smtClean="0"/>
              <a:t>aamm</a:t>
            </a:r>
            <a:r>
              <a:rPr lang="es-ES" dirty="0" smtClean="0"/>
              <a:t> 2 </a:t>
            </a:r>
            <a:r>
              <a:rPr lang="es-ES" dirty="0" err="1" smtClean="0"/>
              <a:t>aa</a:t>
            </a:r>
            <a:r>
              <a:rPr lang="es-ES" dirty="0" smtClean="0"/>
              <a:t> </a:t>
            </a:r>
            <a:r>
              <a:rPr lang="es-ES" b="1" dirty="0" smtClean="0"/>
              <a:t>Time</a:t>
            </a:r>
            <a:r>
              <a:rPr lang="es-ES" dirty="0" smtClean="0"/>
              <a:t>: el formato es hora : minuto:  segundo, con un rango desde -838 horas a 838 horas.</a:t>
            </a:r>
          </a:p>
          <a:p>
            <a:r>
              <a:rPr lang="es-ES" b="1" dirty="0" err="1" smtClean="0"/>
              <a:t>Year</a:t>
            </a:r>
            <a:r>
              <a:rPr lang="es-ES" dirty="0" smtClean="0"/>
              <a:t>: guarda solo un año de entre 1901 y 2155, que puede tener sólo dos cifras o las cuatro, dependiendo del tamaño de caracteres que le pongamos.</a:t>
            </a:r>
          </a:p>
          <a:p>
            <a:endParaRPr lang="es-ES"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809</Words>
  <Application>Microsoft Office PowerPoint</Application>
  <PresentationFormat>Presentación en pantalla (4:3)</PresentationFormat>
  <Paragraphs>60</Paragraphs>
  <Slides>8</Slides>
  <Notes>0</Notes>
  <HiddenSlides>0</HiddenSlides>
  <MMClips>0</MMClip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Tema de Office</vt:lpstr>
      <vt:lpstr>Tipos de campos de una base de datos</vt:lpstr>
      <vt:lpstr>Diapositiva 2</vt:lpstr>
      <vt:lpstr>Tipos de campos</vt:lpstr>
      <vt:lpstr>Diapositiva 4</vt:lpstr>
      <vt:lpstr>Diapositiva 5</vt:lpstr>
      <vt:lpstr>Campos de texto</vt:lpstr>
      <vt:lpstr>Campos numéricos:</vt:lpstr>
      <vt:lpstr>Campos de fechas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Tipos de campos</dc:title>
  <dc:creator>Fitec</dc:creator>
  <cp:lastModifiedBy>Fitec</cp:lastModifiedBy>
  <cp:revision>6</cp:revision>
  <dcterms:created xsi:type="dcterms:W3CDTF">2011-05-25T00:13:36Z</dcterms:created>
  <dcterms:modified xsi:type="dcterms:W3CDTF">2011-05-25T00:39:46Z</dcterms:modified>
</cp:coreProperties>
</file>