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39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3644BA3-EF40-4BF4-A0C0-2D018655CC90}" type="datetimeFigureOut">
              <a:rPr lang="es-ES" smtClean="0"/>
              <a:t>24/05/2011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D9B6494-8879-4A9F-8386-736B14379D11}"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644BA3-EF40-4BF4-A0C0-2D018655CC90}" type="datetimeFigureOut">
              <a:rPr lang="es-ES" smtClean="0"/>
              <a:t>24/05/2011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9B6494-8879-4A9F-8386-736B14379D11}"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857356" y="3214686"/>
            <a:ext cx="4857784" cy="2134190"/>
          </a:xfrm>
          <a:prstGeom prst="rect">
            <a:avLst/>
          </a:prstGeom>
          <a:noFill/>
          <a:ln w="9525">
            <a:noFill/>
            <a:miter lim="800000"/>
            <a:headEnd/>
            <a:tailEnd/>
          </a:ln>
          <a:effectLst/>
        </p:spPr>
      </p:pic>
      <p:sp>
        <p:nvSpPr>
          <p:cNvPr id="5" name="4 CuadroTexto"/>
          <p:cNvSpPr txBox="1"/>
          <p:nvPr/>
        </p:nvSpPr>
        <p:spPr>
          <a:xfrm>
            <a:off x="857224" y="1428736"/>
            <a:ext cx="6572296" cy="2092881"/>
          </a:xfrm>
          <a:prstGeom prst="rect">
            <a:avLst/>
          </a:prstGeom>
          <a:noFill/>
        </p:spPr>
        <p:txBody>
          <a:bodyPr wrap="square" rtlCol="0">
            <a:spAutoFit/>
          </a:bodyPr>
          <a:lstStyle/>
          <a:p>
            <a:r>
              <a:rPr lang="es-ES" sz="1600" dirty="0" smtClean="0"/>
              <a:t>Estas relaciones entre bases de datos se dan cuando cada campo clave aparece sólo una vez en cada una de las tablas.</a:t>
            </a:r>
          </a:p>
          <a:p>
            <a:r>
              <a:rPr lang="es-ES" sz="1600" dirty="0" smtClean="0"/>
              <a:t>Tomando un ejemplo del mundo real, una clara relación de "uno a uno" podría ser, el nombre de cualquier persona y su número de teléfono. Si partimos del supuesto en que cada persona tiene un solo número de teléfono, se podría hablar de una relación "uno a uno".</a:t>
            </a:r>
          </a:p>
          <a:p>
            <a:r>
              <a:rPr lang="es-ES" sz="1600" dirty="0" smtClean="0"/>
              <a:t>Gráficamente, se podría representar de la siguiente manera:</a:t>
            </a:r>
          </a:p>
          <a:p>
            <a:endParaRPr lang="es-ES" dirty="0"/>
          </a:p>
        </p:txBody>
      </p:sp>
      <p:sp>
        <p:nvSpPr>
          <p:cNvPr id="6" name="5 CuadroTexto"/>
          <p:cNvSpPr txBox="1"/>
          <p:nvPr/>
        </p:nvSpPr>
        <p:spPr>
          <a:xfrm>
            <a:off x="1285852" y="5357826"/>
            <a:ext cx="6357982" cy="584775"/>
          </a:xfrm>
          <a:prstGeom prst="rect">
            <a:avLst/>
          </a:prstGeom>
          <a:noFill/>
        </p:spPr>
        <p:txBody>
          <a:bodyPr wrap="square" rtlCol="0">
            <a:spAutoFit/>
          </a:bodyPr>
          <a:lstStyle/>
          <a:p>
            <a:r>
              <a:rPr lang="es-ES" sz="1600" dirty="0" smtClean="0"/>
              <a:t>Este tipo de relaciones se caracteriza porque cada uno de los campos define a aquél con el que se relaciona. </a:t>
            </a:r>
            <a:endParaRPr lang="es-ES" sz="1600" dirty="0"/>
          </a:p>
        </p:txBody>
      </p:sp>
      <p:sp>
        <p:nvSpPr>
          <p:cNvPr id="7" name="6 Rectángulo"/>
          <p:cNvSpPr/>
          <p:nvPr/>
        </p:nvSpPr>
        <p:spPr>
          <a:xfrm>
            <a:off x="1428728" y="285728"/>
            <a:ext cx="5555368" cy="923330"/>
          </a:xfrm>
          <a:prstGeom prst="rect">
            <a:avLst/>
          </a:prstGeom>
          <a:noFill/>
        </p:spPr>
        <p:txBody>
          <a:bodyPr wrap="none" lIns="91440" tIns="45720" rIns="91440" bIns="45720">
            <a:spAutoFit/>
          </a:bodyPr>
          <a:lstStyle/>
          <a:p>
            <a:pPr algn="ctr"/>
            <a:r>
              <a:rPr lang="es-E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Relación uno a uno</a:t>
            </a:r>
            <a:endParaRPr lang="es-E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357290" y="714356"/>
            <a:ext cx="6133539" cy="923330"/>
          </a:xfrm>
          <a:prstGeom prst="rect">
            <a:avLst/>
          </a:prstGeom>
          <a:noFill/>
        </p:spPr>
        <p:txBody>
          <a:bodyPr wrap="none" lIns="91440" tIns="45720" rIns="91440" bIns="45720">
            <a:spAutoFit/>
          </a:bodyPr>
          <a:lstStyle/>
          <a:p>
            <a:pPr algn="ctr"/>
            <a:r>
              <a:rPr lang="es-ES" sz="5400" dirty="0" smtClean="0">
                <a:ln w="18415" cmpd="sng">
                  <a:solidFill>
                    <a:srgbClr val="FFFFFF"/>
                  </a:solidFill>
                  <a:prstDash val="solid"/>
                </a:ln>
                <a:solidFill>
                  <a:schemeClr val="tx2">
                    <a:lumMod val="60000"/>
                    <a:lumOff val="40000"/>
                  </a:schemeClr>
                </a:solidFill>
                <a:effectLst>
                  <a:outerShdw blurRad="63500" dir="3600000" algn="tl" rotWithShape="0">
                    <a:srgbClr val="000000">
                      <a:alpha val="70000"/>
                    </a:srgbClr>
                  </a:outerShdw>
                </a:effectLst>
              </a:rPr>
              <a:t>Relación uno a varios</a:t>
            </a:r>
            <a:endParaRPr lang="es-ES" sz="5400" b="0" cap="none" spc="0" dirty="0">
              <a:ln w="18415" cmpd="sng">
                <a:solidFill>
                  <a:srgbClr val="FFFFFF"/>
                </a:solidFill>
                <a:prstDash val="solid"/>
              </a:ln>
              <a:solidFill>
                <a:schemeClr val="tx2">
                  <a:lumMod val="60000"/>
                  <a:lumOff val="40000"/>
                </a:schemeClr>
              </a:solidFill>
              <a:effectLst>
                <a:outerShdw blurRad="63500" dir="3600000" algn="tl" rotWithShape="0">
                  <a:srgbClr val="000000">
                    <a:alpha val="70000"/>
                  </a:srgbClr>
                </a:outerShdw>
              </a:effectLst>
            </a:endParaRPr>
          </a:p>
        </p:txBody>
      </p:sp>
      <p:sp>
        <p:nvSpPr>
          <p:cNvPr id="3" name="2 CuadroTexto"/>
          <p:cNvSpPr txBox="1"/>
          <p:nvPr/>
        </p:nvSpPr>
        <p:spPr>
          <a:xfrm>
            <a:off x="1428728" y="2071678"/>
            <a:ext cx="6643734" cy="1815882"/>
          </a:xfrm>
          <a:prstGeom prst="rect">
            <a:avLst/>
          </a:prstGeom>
          <a:noFill/>
        </p:spPr>
        <p:txBody>
          <a:bodyPr wrap="square" rtlCol="0">
            <a:spAutoFit/>
          </a:bodyPr>
          <a:lstStyle/>
          <a:p>
            <a:r>
              <a:rPr lang="es-ES" sz="1600" dirty="0" smtClean="0"/>
              <a:t>Cuando </a:t>
            </a:r>
            <a:r>
              <a:rPr lang="es-ES" sz="1600" b="1" dirty="0" smtClean="0"/>
              <a:t>un registro de una tabla</a:t>
            </a:r>
            <a:r>
              <a:rPr lang="es-ES" sz="1600" dirty="0" smtClean="0"/>
              <a:t> (tabla secundaria) </a:t>
            </a:r>
            <a:r>
              <a:rPr lang="es-ES" sz="1600" b="1" dirty="0" smtClean="0"/>
              <a:t>sólo puede estar relacionado con un único registro de la otra tabla </a:t>
            </a:r>
            <a:r>
              <a:rPr lang="es-ES" sz="1600" dirty="0" smtClean="0"/>
              <a:t>(tabla principal) </a:t>
            </a:r>
            <a:r>
              <a:rPr lang="es-ES" sz="1600" b="1" dirty="0" smtClean="0"/>
              <a:t>y un registro de la otra tabla </a:t>
            </a:r>
            <a:r>
              <a:rPr lang="es-ES" sz="1600" dirty="0" smtClean="0"/>
              <a:t>(tabla principal) </a:t>
            </a:r>
            <a:r>
              <a:rPr lang="es-ES" sz="1600" b="1" dirty="0" smtClean="0"/>
              <a:t>puede tener más de un registro relacionado en la primera tabla</a:t>
            </a:r>
            <a:r>
              <a:rPr lang="es-ES" sz="1600" dirty="0" smtClean="0"/>
              <a:t> (tabla secundaria). </a:t>
            </a:r>
          </a:p>
          <a:p>
            <a:r>
              <a:rPr lang="es-ES" sz="1600" dirty="0" smtClean="0"/>
              <a:t>Un ejemplo </a:t>
            </a:r>
            <a:r>
              <a:rPr lang="es-ES" sz="1600" dirty="0" err="1" smtClean="0"/>
              <a:t>podria</a:t>
            </a:r>
            <a:r>
              <a:rPr lang="es-ES" sz="1600" dirty="0" smtClean="0"/>
              <a:t> ser  como el ejemplo anterior ya que una persona no </a:t>
            </a:r>
            <a:r>
              <a:rPr lang="es-ES" sz="1600" dirty="0" err="1" smtClean="0"/>
              <a:t>tendra</a:t>
            </a:r>
            <a:r>
              <a:rPr lang="es-ES" sz="1600" dirty="0" smtClean="0"/>
              <a:t> solo un numero de </a:t>
            </a:r>
            <a:r>
              <a:rPr lang="es-ES" sz="1600" dirty="0" err="1" smtClean="0"/>
              <a:t>telefono</a:t>
            </a:r>
            <a:r>
              <a:rPr lang="es-ES" sz="1600" dirty="0" smtClean="0"/>
              <a:t>  si no varios ya sea fijo o </a:t>
            </a:r>
            <a:r>
              <a:rPr lang="es-ES" sz="1600" dirty="0" err="1" smtClean="0"/>
              <a:t>movil</a:t>
            </a:r>
            <a:r>
              <a:rPr lang="es-ES" sz="1600" dirty="0" smtClean="0"/>
              <a:t> y el </a:t>
            </a:r>
            <a:r>
              <a:rPr lang="es-ES" sz="1600" dirty="0" err="1" smtClean="0"/>
              <a:t>movil</a:t>
            </a:r>
            <a:r>
              <a:rPr lang="es-ES" sz="1600" dirty="0" smtClean="0"/>
              <a:t> puede ser de trabajo u ocio</a:t>
            </a:r>
            <a:endParaRPr lang="es-ES" sz="1600" dirty="0"/>
          </a:p>
        </p:txBody>
      </p:sp>
      <p:pic>
        <p:nvPicPr>
          <p:cNvPr id="2050" name="Picture 2"/>
          <p:cNvPicPr>
            <a:picLocks noChangeAspect="1" noChangeArrowheads="1"/>
          </p:cNvPicPr>
          <p:nvPr/>
        </p:nvPicPr>
        <p:blipFill>
          <a:blip r:embed="rId2"/>
          <a:srcRect/>
          <a:stretch>
            <a:fillRect/>
          </a:stretch>
        </p:blipFill>
        <p:spPr bwMode="auto">
          <a:xfrm>
            <a:off x="2500298" y="3786190"/>
            <a:ext cx="4238628" cy="2857500"/>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14414" y="500042"/>
            <a:ext cx="6711709" cy="923330"/>
          </a:xfrm>
          <a:prstGeom prst="rect">
            <a:avLst/>
          </a:prstGeom>
          <a:noFill/>
        </p:spPr>
        <p:txBody>
          <a:bodyPr wrap="none" lIns="91440" tIns="45720" rIns="91440" bIns="45720">
            <a:spAutoFit/>
          </a:bodyPr>
          <a:lstStyle/>
          <a:p>
            <a:pPr algn="ctr"/>
            <a:r>
              <a:rPr lang="es-ES" sz="5400" b="0" cap="none" spc="0" dirty="0" smtClean="0">
                <a:ln w="10160">
                  <a:solidFill>
                    <a:schemeClr val="accent1"/>
                  </a:solidFill>
                  <a:prstDash val="solid"/>
                </a:ln>
                <a:solidFill>
                  <a:srgbClr val="FFFFFF"/>
                </a:solidFill>
                <a:effectLst>
                  <a:outerShdw blurRad="38100" dist="32000" dir="5400000" algn="tl">
                    <a:srgbClr val="000000">
                      <a:alpha val="30000"/>
                    </a:srgbClr>
                  </a:outerShdw>
                </a:effectLst>
              </a:rPr>
              <a:t>Relación varios a varios</a:t>
            </a:r>
            <a:endParaRPr lang="es-ES" sz="5400" b="0" cap="none" spc="0" dirty="0">
              <a:ln w="10160">
                <a:solidFill>
                  <a:schemeClr val="accent1"/>
                </a:solidFill>
                <a:prstDash val="solid"/>
              </a:ln>
              <a:solidFill>
                <a:srgbClr val="FFFFFF"/>
              </a:solidFill>
              <a:effectLst>
                <a:outerShdw blurRad="38100" dist="32000" dir="5400000" algn="tl">
                  <a:srgbClr val="000000">
                    <a:alpha val="30000"/>
                  </a:srgbClr>
                </a:outerShdw>
              </a:effectLst>
            </a:endParaRPr>
          </a:p>
        </p:txBody>
      </p:sp>
      <p:pic>
        <p:nvPicPr>
          <p:cNvPr id="3074" name="Picture 2" descr="http://www.ezwp.com/files/images/vav.gif"/>
          <p:cNvPicPr>
            <a:picLocks noChangeAspect="1" noChangeArrowheads="1"/>
          </p:cNvPicPr>
          <p:nvPr/>
        </p:nvPicPr>
        <p:blipFill>
          <a:blip r:embed="rId2"/>
          <a:srcRect/>
          <a:stretch>
            <a:fillRect/>
          </a:stretch>
        </p:blipFill>
        <p:spPr bwMode="auto">
          <a:xfrm>
            <a:off x="2428860" y="4071942"/>
            <a:ext cx="4786346" cy="2381250"/>
          </a:xfrm>
          <a:prstGeom prst="rect">
            <a:avLst/>
          </a:prstGeom>
          <a:noFill/>
        </p:spPr>
      </p:pic>
      <p:sp>
        <p:nvSpPr>
          <p:cNvPr id="4" name="3 CuadroTexto"/>
          <p:cNvSpPr txBox="1"/>
          <p:nvPr/>
        </p:nvSpPr>
        <p:spPr>
          <a:xfrm>
            <a:off x="1428728" y="1571612"/>
            <a:ext cx="6143668" cy="2585323"/>
          </a:xfrm>
          <a:prstGeom prst="rect">
            <a:avLst/>
          </a:prstGeom>
          <a:noFill/>
        </p:spPr>
        <p:txBody>
          <a:bodyPr wrap="square" rtlCol="0">
            <a:spAutoFit/>
          </a:bodyPr>
          <a:lstStyle/>
          <a:p>
            <a:r>
              <a:rPr lang="es-ES" sz="1600" dirty="0" smtClean="0"/>
              <a:t>La última de la relaciones que podemos encontrar es la de "varios con varios". Dado que en la vida las cosas rara vez son sencillas, éste será el tipo de relación que nos encontraremos más a menudo.</a:t>
            </a:r>
          </a:p>
          <a:p>
            <a:r>
              <a:rPr lang="es-ES" sz="1600" dirty="0" smtClean="0"/>
              <a:t>Volviendo al tema de los </a:t>
            </a:r>
            <a:r>
              <a:rPr lang="es-ES" sz="1600" dirty="0" err="1" smtClean="0"/>
              <a:t>teéfonos</a:t>
            </a:r>
            <a:r>
              <a:rPr lang="es-ES" sz="1600" dirty="0" smtClean="0"/>
              <a:t>, hemos encontrado la manera de relacionar cada una de las personas con sus diversos teléfonos: el de su casa, el de su empresa, el móvil. Pero no será extraño tener en nuestra base de datos diversas personas que trabajen en la misma empresa, por lo que el número de su trabajo será el mismo, o miembros de una misma familia, por lo que compartirán el mismo teléfono de su hogar.</a:t>
            </a:r>
          </a:p>
          <a:p>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336</Words>
  <Application>Microsoft Office PowerPoint</Application>
  <PresentationFormat>Presentación en pantalla (4:3)</PresentationFormat>
  <Paragraphs>11</Paragraphs>
  <Slides>3</Slides>
  <Notes>0</Notes>
  <HiddenSlides>0</HiddenSlides>
  <MMClips>0</MMClips>
  <ScaleCrop>false</ScaleCrop>
  <HeadingPairs>
    <vt:vector size="4" baseType="variant">
      <vt:variant>
        <vt:lpstr>Tema</vt:lpstr>
      </vt:variant>
      <vt:variant>
        <vt:i4>1</vt:i4>
      </vt:variant>
      <vt:variant>
        <vt:lpstr>Títulos de diapositiva</vt:lpstr>
      </vt:variant>
      <vt:variant>
        <vt:i4>3</vt:i4>
      </vt:variant>
    </vt:vector>
  </HeadingPairs>
  <TitlesOfParts>
    <vt:vector size="4" baseType="lpstr">
      <vt:lpstr>Tema de Office</vt:lpstr>
      <vt:lpstr>Diapositiva 1</vt:lpstr>
      <vt:lpstr>Diapositiva 2</vt:lpstr>
      <vt:lpstr>Diapositiva 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Fitec</dc:creator>
  <cp:lastModifiedBy>Fitec</cp:lastModifiedBy>
  <cp:revision>2</cp:revision>
  <dcterms:created xsi:type="dcterms:W3CDTF">2011-05-25T00:12:54Z</dcterms:created>
  <dcterms:modified xsi:type="dcterms:W3CDTF">2011-05-25T00:31:45Z</dcterms:modified>
</cp:coreProperties>
</file>